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sldIdLst>
    <p:sldId id="299" r:id="rId2"/>
    <p:sldId id="300" r:id="rId3"/>
    <p:sldId id="329" r:id="rId4"/>
    <p:sldId id="328" r:id="rId5"/>
    <p:sldId id="302" r:id="rId6"/>
    <p:sldId id="322" r:id="rId7"/>
    <p:sldId id="301" r:id="rId8"/>
    <p:sldId id="298" r:id="rId9"/>
    <p:sldId id="303" r:id="rId10"/>
    <p:sldId id="326" r:id="rId11"/>
    <p:sldId id="304" r:id="rId12"/>
    <p:sldId id="321" r:id="rId13"/>
    <p:sldId id="327" r:id="rId14"/>
    <p:sldId id="323" r:id="rId15"/>
    <p:sldId id="320" r:id="rId16"/>
    <p:sldId id="319" r:id="rId17"/>
    <p:sldId id="315" r:id="rId18"/>
    <p:sldId id="325" r:id="rId19"/>
    <p:sldId id="324" r:id="rId20"/>
    <p:sldId id="318" r:id="rId21"/>
    <p:sldId id="317" r:id="rId22"/>
    <p:sldId id="305" r:id="rId23"/>
    <p:sldId id="306" r:id="rId24"/>
    <p:sldId id="307" r:id="rId25"/>
    <p:sldId id="308" r:id="rId26"/>
    <p:sldId id="309" r:id="rId27"/>
    <p:sldId id="310" r:id="rId28"/>
    <p:sldId id="311" r:id="rId29"/>
    <p:sldId id="312" r:id="rId30"/>
    <p:sldId id="313" r:id="rId31"/>
    <p:sldId id="314" r:id="rId32"/>
    <p:sldId id="330" r:id="rId3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B3D7"/>
    <a:srgbClr val="A9920F"/>
    <a:srgbClr val="E5EBFF"/>
    <a:srgbClr val="F4D217"/>
    <a:srgbClr val="F9DAB3"/>
    <a:srgbClr val="FAFAF0"/>
    <a:srgbClr val="FAFAFA"/>
    <a:srgbClr val="F0F0F0"/>
    <a:srgbClr val="F0F0FF"/>
    <a:srgbClr val="BBA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43"/>
    <p:restoredTop sz="86401"/>
  </p:normalViewPr>
  <p:slideViewPr>
    <p:cSldViewPr snapToGrid="0" snapToObjects="1">
      <p:cViewPr varScale="1">
        <p:scale>
          <a:sx n="127" d="100"/>
          <a:sy n="127" d="100"/>
        </p:scale>
        <p:origin x="552" y="184"/>
      </p:cViewPr>
      <p:guideLst/>
    </p:cSldViewPr>
  </p:slideViewPr>
  <p:outlineViewPr>
    <p:cViewPr>
      <p:scale>
        <a:sx n="33" d="100"/>
        <a:sy n="33" d="100"/>
      </p:scale>
      <p:origin x="0" y="-121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9DBF5-F0DF-FA4A-9E07-ECFF4D8671DD}" type="datetimeFigureOut">
              <a:rPr lang="pl-PL" smtClean="0"/>
              <a:t>30.10.2018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886E3-B863-4D46-88F6-61AE7EB3FF9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9887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30.10.2018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0390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30.10.2018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8334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30.10.2018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748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6695864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30.10.2018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6682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30.10.2018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2840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30.10.2018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005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30.10.2018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495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30.10.2018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341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30.10.2018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6634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30.10.2018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588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30.10.2018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902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E13D6-D9AF-E34D-A440-CDCDD108A23A}" type="datetimeFigureOut">
              <a:rPr lang="pl-PL" smtClean="0"/>
              <a:t>30.10.2018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28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Klasyfikacja światopoglądów</a:t>
            </a:r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Zebranie obrazków i przemyśleń</a:t>
            </a:r>
          </a:p>
          <a:p>
            <a:r>
              <a:rPr lang="pl-PL" dirty="0"/>
              <a:t>Jesień 2018</a:t>
            </a:r>
          </a:p>
          <a:p>
            <a:r>
              <a:rPr lang="pl-PL" dirty="0" err="1"/>
              <a:t>wojtek@pp.org.pl</a:t>
            </a:r>
            <a:endParaRPr lang="pl-PL" dirty="0"/>
          </a:p>
          <a:p>
            <a:r>
              <a:rPr lang="pl-PL" dirty="0"/>
              <a:t>http://</a:t>
            </a:r>
            <a:r>
              <a:rPr lang="pl-PL" dirty="0" err="1"/>
              <a:t>wojtek.pp.org.pl</a:t>
            </a:r>
            <a:endParaRPr lang="pl-PL" dirty="0"/>
          </a:p>
        </p:txBody>
      </p:sp>
      <p:grpSp>
        <p:nvGrpSpPr>
          <p:cNvPr id="13" name="Grupa 12"/>
          <p:cNvGrpSpPr/>
          <p:nvPr/>
        </p:nvGrpSpPr>
        <p:grpSpPr>
          <a:xfrm>
            <a:off x="9517624" y="381503"/>
            <a:ext cx="1908881" cy="1934660"/>
            <a:chOff x="9842089" y="279687"/>
            <a:chExt cx="1908881" cy="1934660"/>
          </a:xfrm>
        </p:grpSpPr>
        <p:sp>
          <p:nvSpPr>
            <p:cNvPr id="14" name="Owal 13"/>
            <p:cNvSpPr/>
            <p:nvPr/>
          </p:nvSpPr>
          <p:spPr>
            <a:xfrm>
              <a:off x="10373727" y="279687"/>
              <a:ext cx="1377243" cy="1365358"/>
            </a:xfrm>
            <a:prstGeom prst="ellipse">
              <a:avLst/>
            </a:prstGeom>
            <a:solidFill>
              <a:srgbClr val="F8F9BC"/>
            </a:solidFill>
            <a:ln>
              <a:solidFill>
                <a:srgbClr val="BBAD1D"/>
              </a:solidFill>
            </a:ln>
            <a:effectLst>
              <a:glow rad="101600">
                <a:schemeClr val="accent4">
                  <a:satMod val="175000"/>
                  <a:alpha val="40000"/>
                </a:schemeClr>
              </a:glow>
              <a:outerShdw blurRad="50800" dist="254000" dir="18900000" algn="bl" rotWithShape="0">
                <a:srgbClr val="FFFF00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600" dirty="0"/>
            </a:p>
          </p:txBody>
        </p:sp>
        <p:sp>
          <p:nvSpPr>
            <p:cNvPr id="15" name="PoleTekstowe 14"/>
            <p:cNvSpPr txBox="1"/>
            <p:nvPr/>
          </p:nvSpPr>
          <p:spPr>
            <a:xfrm>
              <a:off x="10576299" y="423387"/>
              <a:ext cx="972096" cy="318924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pl-PL" sz="1600" dirty="0">
                  <a:solidFill>
                    <a:srgbClr val="A9920F"/>
                  </a:solidFill>
                </a:rPr>
                <a:t>Bóg</a:t>
              </a:r>
              <a:endParaRPr lang="pl-PL" sz="900" dirty="0">
                <a:solidFill>
                  <a:srgbClr val="A9920F"/>
                </a:solidFill>
              </a:endParaRPr>
            </a:p>
          </p:txBody>
        </p:sp>
        <p:sp>
          <p:nvSpPr>
            <p:cNvPr id="16" name="AutoShape 4"/>
            <p:cNvSpPr>
              <a:spLocks noChangeArrowheads="1"/>
            </p:cNvSpPr>
            <p:nvPr/>
          </p:nvSpPr>
          <p:spPr bwMode="auto">
            <a:xfrm>
              <a:off x="9842089" y="878258"/>
              <a:ext cx="1401096" cy="1336089"/>
            </a:xfrm>
            <a:prstGeom prst="cube">
              <a:avLst>
                <a:gd name="adj" fmla="val 25000"/>
              </a:avLst>
            </a:prstGeom>
            <a:solidFill>
              <a:srgbClr val="00CCFF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pl-PL" altLang="x-none" sz="1200" b="1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Wszechświat</a:t>
              </a:r>
            </a:p>
            <a:p>
              <a:pPr algn="ctr"/>
              <a:endParaRPr lang="pl-PL" altLang="x-none" sz="1200" b="1" dirty="0">
                <a:solidFill>
                  <a:schemeClr val="accent1">
                    <a:lumMod val="50000"/>
                  </a:schemeClr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773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Klasyfikacja światopoglądów: 3 wystarczą</a:t>
            </a:r>
          </a:p>
        </p:txBody>
      </p:sp>
      <p:sp>
        <p:nvSpPr>
          <p:cNvPr id="4" name="Zaokrąglony prostokąt 3"/>
          <p:cNvSpPr/>
          <p:nvPr/>
        </p:nvSpPr>
        <p:spPr>
          <a:xfrm>
            <a:off x="1658459" y="1690688"/>
            <a:ext cx="3690290" cy="4711425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dirty="0">
                <a:solidFill>
                  <a:schemeClr val="accent1">
                    <a:lumMod val="50000"/>
                  </a:schemeClr>
                </a:solidFill>
              </a:rPr>
              <a:t>Panteizm</a:t>
            </a:r>
          </a:p>
        </p:txBody>
      </p:sp>
      <p:sp>
        <p:nvSpPr>
          <p:cNvPr id="5" name="Zaokrąglony prostokąt 4"/>
          <p:cNvSpPr/>
          <p:nvPr/>
        </p:nvSpPr>
        <p:spPr>
          <a:xfrm>
            <a:off x="5842084" y="1690688"/>
            <a:ext cx="4727593" cy="2104104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dirty="0">
                <a:solidFill>
                  <a:schemeClr val="accent1">
                    <a:lumMod val="50000"/>
                  </a:schemeClr>
                </a:solidFill>
              </a:rPr>
              <a:t>Teizm</a:t>
            </a:r>
          </a:p>
        </p:txBody>
      </p:sp>
      <p:sp>
        <p:nvSpPr>
          <p:cNvPr id="6" name="Zaokrąglony prostokąt 5"/>
          <p:cNvSpPr/>
          <p:nvPr/>
        </p:nvSpPr>
        <p:spPr>
          <a:xfrm>
            <a:off x="5842084" y="4298009"/>
            <a:ext cx="4727593" cy="2104104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dirty="0">
                <a:solidFill>
                  <a:schemeClr val="accent1">
                    <a:lumMod val="50000"/>
                  </a:schemeClr>
                </a:solidFill>
              </a:rPr>
              <a:t>Ateizm (materializm, naturalizm)</a:t>
            </a:r>
          </a:p>
        </p:txBody>
      </p:sp>
      <p:cxnSp>
        <p:nvCxnSpPr>
          <p:cNvPr id="7" name="Łącznik prostoliniowy 6"/>
          <p:cNvCxnSpPr/>
          <p:nvPr/>
        </p:nvCxnSpPr>
        <p:spPr>
          <a:xfrm flipV="1">
            <a:off x="5652859" y="1556792"/>
            <a:ext cx="10812" cy="5112567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Tekstowe 8"/>
          <p:cNvSpPr txBox="1"/>
          <p:nvPr/>
        </p:nvSpPr>
        <p:spPr>
          <a:xfrm rot="16200000">
            <a:off x="4154608" y="2695693"/>
            <a:ext cx="2647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Kryterium używania logiki</a:t>
            </a:r>
          </a:p>
        </p:txBody>
      </p:sp>
      <p:cxnSp>
        <p:nvCxnSpPr>
          <p:cNvPr id="10" name="Łącznik prostoliniowy 6"/>
          <p:cNvCxnSpPr/>
          <p:nvPr/>
        </p:nvCxnSpPr>
        <p:spPr>
          <a:xfrm>
            <a:off x="5842084" y="4070708"/>
            <a:ext cx="4609606" cy="0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Tekstowe 10"/>
          <p:cNvSpPr txBox="1"/>
          <p:nvPr/>
        </p:nvSpPr>
        <p:spPr>
          <a:xfrm>
            <a:off x="5756053" y="3743743"/>
            <a:ext cx="3420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Logiczne zaprzeczenie</a:t>
            </a:r>
          </a:p>
        </p:txBody>
      </p:sp>
    </p:spTree>
    <p:extLst>
      <p:ext uri="{BB962C8B-B14F-4D97-AF65-F5344CB8AC3E}">
        <p14:creationId xmlns:p14="http://schemas.microsoft.com/office/powerpoint/2010/main" val="37218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Klasyfikacja światopoglądów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Teizm</a:t>
            </a:r>
          </a:p>
          <a:p>
            <a:pPr lvl="1"/>
            <a:r>
              <a:rPr lang="pl-PL" dirty="0"/>
              <a:t>Teizm</a:t>
            </a:r>
          </a:p>
          <a:p>
            <a:pPr lvl="1"/>
            <a:r>
              <a:rPr lang="pl-PL" dirty="0"/>
              <a:t>Deizm o ile nie zbliża się zbytnio do panteizmu</a:t>
            </a:r>
          </a:p>
          <a:p>
            <a:pPr lvl="1"/>
            <a:r>
              <a:rPr lang="pl-PL" dirty="0"/>
              <a:t>Tomizm</a:t>
            </a:r>
          </a:p>
          <a:p>
            <a:pPr lvl="1"/>
            <a:r>
              <a:rPr lang="pl-PL" dirty="0"/>
              <a:t>Niektóre pogaństwa, zawierające idee </a:t>
            </a:r>
            <a:r>
              <a:rPr lang="pl-PL" dirty="0" err="1"/>
              <a:t>SuperBoga</a:t>
            </a:r>
            <a:endParaRPr lang="pl-PL" dirty="0"/>
          </a:p>
          <a:p>
            <a:r>
              <a:rPr lang="pl-PL" dirty="0"/>
              <a:t>Ateizm (materializm)</a:t>
            </a:r>
          </a:p>
          <a:p>
            <a:pPr lvl="1"/>
            <a:r>
              <a:rPr lang="pl-PL" dirty="0"/>
              <a:t>Materializm dialektyczny</a:t>
            </a:r>
          </a:p>
          <a:p>
            <a:pPr lvl="1"/>
            <a:r>
              <a:rPr lang="pl-PL" dirty="0"/>
              <a:t>Modernizm</a:t>
            </a:r>
          </a:p>
          <a:p>
            <a:r>
              <a:rPr lang="pl-PL" dirty="0"/>
              <a:t>Panteizm</a:t>
            </a:r>
          </a:p>
          <a:p>
            <a:pPr lvl="1"/>
            <a:r>
              <a:rPr lang="pl-PL" dirty="0"/>
              <a:t>Buddyzm</a:t>
            </a:r>
          </a:p>
          <a:p>
            <a:pPr lvl="1"/>
            <a:r>
              <a:rPr lang="pl-PL" dirty="0"/>
              <a:t>Hinduizm i pogaństwa</a:t>
            </a:r>
          </a:p>
          <a:p>
            <a:pPr lvl="1"/>
            <a:r>
              <a:rPr lang="pl-PL" dirty="0"/>
              <a:t>New Age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636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Panteizm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Trudno zapisać główne </a:t>
            </a:r>
            <a:r>
              <a:rPr lang="pl-PL" dirty="0" smtClean="0"/>
              <a:t>tezy </a:t>
            </a:r>
            <a:r>
              <a:rPr lang="pl-PL" dirty="0"/>
              <a:t>w sposób logiczny, bo logika nie jest używana.</a:t>
            </a:r>
          </a:p>
          <a:p>
            <a:r>
              <a:rPr lang="pl-PL" dirty="0"/>
              <a:t>Nazwa sugeruje, że wszystko jest Bogiem, rozumieniu teistycznym (</a:t>
            </a:r>
            <a:r>
              <a:rPr lang="el-GR" dirty="0" err="1"/>
              <a:t>πᾶν</a:t>
            </a:r>
            <a:r>
              <a:rPr lang="pl-PL" dirty="0"/>
              <a:t> </a:t>
            </a:r>
            <a:r>
              <a:rPr lang="mr-IN" dirty="0"/>
              <a:t>–</a:t>
            </a:r>
            <a:r>
              <a:rPr lang="pl-PL" dirty="0"/>
              <a:t> wszystko, </a:t>
            </a:r>
            <a:r>
              <a:rPr lang="el-GR" dirty="0"/>
              <a:t>θεός</a:t>
            </a:r>
            <a:r>
              <a:rPr lang="pl-PL" dirty="0"/>
              <a:t> </a:t>
            </a:r>
            <a:r>
              <a:rPr lang="mr-IN" dirty="0"/>
              <a:t>–</a:t>
            </a:r>
            <a:r>
              <a:rPr lang="pl-PL" dirty="0"/>
              <a:t> Bóg)</a:t>
            </a:r>
          </a:p>
          <a:p>
            <a:r>
              <a:rPr lang="pl-PL" dirty="0"/>
              <a:t>Przykłady panteistycznych sprzeczności:</a:t>
            </a:r>
          </a:p>
          <a:p>
            <a:pPr lvl="1"/>
            <a:r>
              <a:rPr lang="pl-PL" i="1" dirty="0"/>
              <a:t>Ja jestem Bogiem, Ty jesteś Bogiem, wszystko jest Bogiem, bo Bóg jest wszystkim.</a:t>
            </a:r>
          </a:p>
          <a:p>
            <a:pPr lvl="1"/>
            <a:r>
              <a:rPr lang="pl-PL" i="1" dirty="0"/>
              <a:t>Gówno na patyku.</a:t>
            </a:r>
          </a:p>
          <a:p>
            <a:pPr lvl="1"/>
            <a:r>
              <a:rPr lang="pl-PL" i="1" dirty="0"/>
              <a:t>Największą </a:t>
            </a:r>
            <a:r>
              <a:rPr lang="pl-PL" i="1" dirty="0" err="1"/>
              <a:t>mądrosć</a:t>
            </a:r>
            <a:r>
              <a:rPr lang="pl-PL" i="1" dirty="0"/>
              <a:t> przekazuje się milczeniem.</a:t>
            </a:r>
            <a:endParaRPr lang="pl-PL" dirty="0"/>
          </a:p>
          <a:p>
            <a:r>
              <a:rPr lang="pl-PL" dirty="0"/>
              <a:t>Religie mające panteizm jako podstawę: buddyzm, hinduizm, </a:t>
            </a:r>
            <a:r>
              <a:rPr lang="pl-PL" dirty="0" err="1"/>
              <a:t>NewAge</a:t>
            </a:r>
            <a:r>
              <a:rPr lang="pl-PL" dirty="0"/>
              <a:t> ale też mormonizm w swej istocie.</a:t>
            </a:r>
          </a:p>
        </p:txBody>
      </p:sp>
    </p:spTree>
    <p:extLst>
      <p:ext uri="{BB962C8B-B14F-4D97-AF65-F5344CB8AC3E}">
        <p14:creationId xmlns:p14="http://schemas.microsoft.com/office/powerpoint/2010/main" val="110338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wal 2"/>
          <p:cNvSpPr/>
          <p:nvPr/>
        </p:nvSpPr>
        <p:spPr>
          <a:xfrm>
            <a:off x="2452344" y="1496575"/>
            <a:ext cx="3643656" cy="3518932"/>
          </a:xfrm>
          <a:prstGeom prst="ellipse">
            <a:avLst/>
          </a:prstGeom>
          <a:solidFill>
            <a:srgbClr val="F8F9BC"/>
          </a:solidFill>
          <a:ln>
            <a:solidFill>
              <a:srgbClr val="BBAD1D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254000" dir="18900000" algn="bl" rotWithShape="0">
              <a:srgbClr val="FFFF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100" dirty="0"/>
          </a:p>
        </p:txBody>
      </p:sp>
      <p:sp>
        <p:nvSpPr>
          <p:cNvPr id="4" name="PoleTekstowe 3"/>
          <p:cNvSpPr txBox="1"/>
          <p:nvPr/>
        </p:nvSpPr>
        <p:spPr>
          <a:xfrm>
            <a:off x="2988274" y="1866932"/>
            <a:ext cx="2571793" cy="80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l-PL" sz="3600" dirty="0">
                <a:solidFill>
                  <a:srgbClr val="A9920F"/>
                </a:solidFill>
              </a:rPr>
              <a:t>Bóg</a:t>
            </a:r>
            <a:endParaRPr lang="pl-PL" sz="1600" dirty="0">
              <a:solidFill>
                <a:srgbClr val="A9920F"/>
              </a:solidFill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1045833" y="3039269"/>
            <a:ext cx="3706761" cy="3443498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Wszechświat</a:t>
            </a:r>
          </a:p>
          <a:p>
            <a:pPr algn="ctr"/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7634747" y="3039269"/>
            <a:ext cx="3706761" cy="3443498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Wszechświat</a:t>
            </a:r>
          </a:p>
          <a:p>
            <a:pPr algn="ctr"/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" name="Zaokrąglony prostokąt 1"/>
          <p:cNvSpPr/>
          <p:nvPr/>
        </p:nvSpPr>
        <p:spPr>
          <a:xfrm>
            <a:off x="8740877" y="5663381"/>
            <a:ext cx="1661651" cy="747252"/>
          </a:xfrm>
          <a:prstGeom prst="roundRect">
            <a:avLst/>
          </a:prstGeom>
          <a:solidFill>
            <a:srgbClr val="F8F9BC"/>
          </a:solidFill>
          <a:ln>
            <a:solidFill>
              <a:srgbClr val="BBAD1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rgbClr val="A9920F"/>
                </a:solidFill>
              </a:rPr>
              <a:t>Bóg, idea Boga, bogowie, duchy</a:t>
            </a:r>
          </a:p>
        </p:txBody>
      </p:sp>
      <p:sp>
        <p:nvSpPr>
          <p:cNvPr id="9" name="Tytuł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Teizm i ateizm</a:t>
            </a:r>
          </a:p>
        </p:txBody>
      </p:sp>
    </p:spTree>
    <p:extLst>
      <p:ext uri="{BB962C8B-B14F-4D97-AF65-F5344CB8AC3E}">
        <p14:creationId xmlns:p14="http://schemas.microsoft.com/office/powerpoint/2010/main" val="190391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wal 2"/>
          <p:cNvSpPr/>
          <p:nvPr/>
        </p:nvSpPr>
        <p:spPr>
          <a:xfrm>
            <a:off x="3085990" y="2979173"/>
            <a:ext cx="2560248" cy="2472609"/>
          </a:xfrm>
          <a:prstGeom prst="ellipse">
            <a:avLst/>
          </a:prstGeom>
          <a:solidFill>
            <a:srgbClr val="F8F9BC"/>
          </a:solidFill>
          <a:ln>
            <a:solidFill>
              <a:srgbClr val="BBAD1D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254000" dir="18900000" algn="bl" rotWithShape="0">
              <a:srgbClr val="FFFF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50" dirty="0"/>
          </a:p>
        </p:txBody>
      </p:sp>
      <p:sp>
        <p:nvSpPr>
          <p:cNvPr id="4" name="PoleTekstowe 3"/>
          <p:cNvSpPr txBox="1"/>
          <p:nvPr/>
        </p:nvSpPr>
        <p:spPr>
          <a:xfrm>
            <a:off x="3462566" y="3239408"/>
            <a:ext cx="1807094" cy="56351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l-PL" sz="3200" dirty="0">
                <a:solidFill>
                  <a:srgbClr val="A9920F"/>
                </a:solidFill>
              </a:rPr>
              <a:t>Bóg</a:t>
            </a:r>
            <a:endParaRPr lang="pl-PL" sz="1400" dirty="0">
              <a:solidFill>
                <a:srgbClr val="A9920F"/>
              </a:solidFill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2097692" y="4063161"/>
            <a:ext cx="2604589" cy="2419605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20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Wszechświat</a:t>
            </a:r>
          </a:p>
          <a:p>
            <a:pPr algn="ctr"/>
            <a:endParaRPr lang="pl-PL" altLang="x-none" sz="20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8749211" y="4063161"/>
            <a:ext cx="2604589" cy="2419605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20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Wszechświat</a:t>
            </a:r>
          </a:p>
          <a:p>
            <a:pPr algn="ctr"/>
            <a:endParaRPr lang="pl-PL" altLang="x-none" sz="20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" name="Zaokrąglony prostokąt 1"/>
          <p:cNvSpPr/>
          <p:nvPr/>
        </p:nvSpPr>
        <p:spPr>
          <a:xfrm>
            <a:off x="9526443" y="5907017"/>
            <a:ext cx="1167574" cy="525063"/>
          </a:xfrm>
          <a:prstGeom prst="roundRect">
            <a:avLst/>
          </a:prstGeom>
          <a:solidFill>
            <a:srgbClr val="F8F9BC"/>
          </a:solidFill>
          <a:ln>
            <a:solidFill>
              <a:srgbClr val="BBAD1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>
                <a:solidFill>
                  <a:srgbClr val="A9920F"/>
                </a:solidFill>
              </a:rPr>
              <a:t>Bóg, idea Boga, bogowie, duchy</a:t>
            </a:r>
          </a:p>
        </p:txBody>
      </p:sp>
      <p:sp>
        <p:nvSpPr>
          <p:cNvPr id="9" name="Tytuł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Teizm i ateizm oraz główna różniąca je idea.</a:t>
            </a:r>
          </a:p>
        </p:txBody>
      </p:sp>
      <p:sp>
        <p:nvSpPr>
          <p:cNvPr id="7" name="PoleTekstowe 6"/>
          <p:cNvSpPr txBox="1"/>
          <p:nvPr/>
        </p:nvSpPr>
        <p:spPr>
          <a:xfrm>
            <a:off x="622850" y="1727736"/>
            <a:ext cx="51585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Bóg, który zawsze istnieje stworzył wszechświat (kosmos) i wszechświat jako stworzenie jest od Boga różny, oddzielony.</a:t>
            </a:r>
          </a:p>
        </p:txBody>
      </p:sp>
      <p:sp>
        <p:nvSpPr>
          <p:cNvPr id="12" name="PoleTekstowe 11"/>
          <p:cNvSpPr txBox="1"/>
          <p:nvPr/>
        </p:nvSpPr>
        <p:spPr>
          <a:xfrm>
            <a:off x="6947184" y="1727735"/>
            <a:ext cx="51585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Tylko wszechświat istnieje (zawsze istniał, zawsze istniał będzie). Świat duchowy i świat idee jest jego częścią i można, a nawet należy go badać.</a:t>
            </a:r>
          </a:p>
        </p:txBody>
      </p:sp>
    </p:spTree>
    <p:extLst>
      <p:ext uri="{BB962C8B-B14F-4D97-AF65-F5344CB8AC3E}">
        <p14:creationId xmlns:p14="http://schemas.microsoft.com/office/powerpoint/2010/main" val="133476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Teizm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l-PL" dirty="0"/>
              <a:t>Główne tezy:</a:t>
            </a:r>
          </a:p>
          <a:p>
            <a:pPr lvl="1"/>
            <a:r>
              <a:rPr lang="pl-PL" dirty="0"/>
              <a:t>Bóg jest poza wszechświatem, jest od niego oddzielony </a:t>
            </a:r>
            <a:br>
              <a:rPr lang="pl-PL" dirty="0"/>
            </a:br>
            <a:r>
              <a:rPr lang="pl-PL" dirty="0"/>
              <a:t>bo wszechświat jest przezeń stworzony.</a:t>
            </a:r>
          </a:p>
          <a:p>
            <a:pPr lvl="1"/>
            <a:r>
              <a:rPr lang="pl-PL" dirty="0"/>
              <a:t>Człowiek żyje we wszechświecie jako jego element.</a:t>
            </a:r>
          </a:p>
          <a:p>
            <a:pPr lvl="1"/>
            <a:r>
              <a:rPr lang="pl-PL" dirty="0"/>
              <a:t>Człowiek może poznawać wszechświat.</a:t>
            </a:r>
          </a:p>
          <a:p>
            <a:pPr lvl="1"/>
            <a:r>
              <a:rPr lang="pl-PL" dirty="0"/>
              <a:t>Człowiek poznaje Boga w zakresie, w którym zechce mu się On objawić.</a:t>
            </a:r>
          </a:p>
          <a:p>
            <a:pPr lvl="1"/>
            <a:r>
              <a:rPr lang="pl-PL" dirty="0"/>
              <a:t>Badaniem wszechświata (kosmosu) zajmuje się fizyka, rozważaniami o Bogu i jego relacjach ze stworzeniem metafizyka.</a:t>
            </a:r>
          </a:p>
          <a:p>
            <a:r>
              <a:rPr lang="pl-PL" dirty="0"/>
              <a:t>Religie mające u podstawy teizm: Chrześcijaństwo, </a:t>
            </a:r>
            <a:r>
              <a:rPr lang="pl-PL" dirty="0" err="1"/>
              <a:t>Judaim</a:t>
            </a:r>
            <a:r>
              <a:rPr lang="pl-PL" dirty="0"/>
              <a:t>, Islam </a:t>
            </a:r>
            <a:r>
              <a:rPr lang="mr-IN" dirty="0"/>
              <a:t>–</a:t>
            </a:r>
            <a:r>
              <a:rPr lang="pl-PL" dirty="0"/>
              <a:t> przyjmują jako dogmat, objawienie, że „</a:t>
            </a:r>
            <a:r>
              <a:rPr lang="pl-PL" i="1" dirty="0"/>
              <a:t>Na początku Bóg stworzył niebo i ziemię</a:t>
            </a:r>
            <a:r>
              <a:rPr lang="pl-PL" dirty="0"/>
              <a:t>”.</a:t>
            </a:r>
          </a:p>
        </p:txBody>
      </p:sp>
      <p:grpSp>
        <p:nvGrpSpPr>
          <p:cNvPr id="8" name="Grupa 7"/>
          <p:cNvGrpSpPr/>
          <p:nvPr/>
        </p:nvGrpSpPr>
        <p:grpSpPr>
          <a:xfrm>
            <a:off x="9842089" y="279687"/>
            <a:ext cx="1908881" cy="1934660"/>
            <a:chOff x="9842089" y="279687"/>
            <a:chExt cx="1908881" cy="1934660"/>
          </a:xfrm>
        </p:grpSpPr>
        <p:sp>
          <p:nvSpPr>
            <p:cNvPr id="5" name="Owal 4"/>
            <p:cNvSpPr/>
            <p:nvPr/>
          </p:nvSpPr>
          <p:spPr>
            <a:xfrm>
              <a:off x="10373727" y="279687"/>
              <a:ext cx="1377243" cy="1365358"/>
            </a:xfrm>
            <a:prstGeom prst="ellipse">
              <a:avLst/>
            </a:prstGeom>
            <a:solidFill>
              <a:srgbClr val="F8F9BC"/>
            </a:solidFill>
            <a:ln>
              <a:solidFill>
                <a:srgbClr val="BBAD1D"/>
              </a:solidFill>
            </a:ln>
            <a:effectLst>
              <a:glow rad="101600">
                <a:schemeClr val="accent4">
                  <a:satMod val="175000"/>
                  <a:alpha val="40000"/>
                </a:schemeClr>
              </a:glow>
              <a:outerShdw blurRad="50800" dist="254000" dir="18900000" algn="bl" rotWithShape="0">
                <a:srgbClr val="FFFF00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600" dirty="0"/>
            </a:p>
          </p:txBody>
        </p:sp>
        <p:sp>
          <p:nvSpPr>
            <p:cNvPr id="6" name="PoleTekstowe 5"/>
            <p:cNvSpPr txBox="1"/>
            <p:nvPr/>
          </p:nvSpPr>
          <p:spPr>
            <a:xfrm>
              <a:off x="10576299" y="423387"/>
              <a:ext cx="972096" cy="318924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pl-PL" sz="1600" dirty="0">
                  <a:solidFill>
                    <a:srgbClr val="A9920F"/>
                  </a:solidFill>
                </a:rPr>
                <a:t>Bóg</a:t>
              </a:r>
              <a:endParaRPr lang="pl-PL" sz="900" dirty="0">
                <a:solidFill>
                  <a:srgbClr val="A9920F"/>
                </a:solidFill>
              </a:endParaRPr>
            </a:p>
          </p:txBody>
        </p:sp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>
              <a:off x="9842089" y="878258"/>
              <a:ext cx="1401096" cy="1336089"/>
            </a:xfrm>
            <a:prstGeom prst="cube">
              <a:avLst>
                <a:gd name="adj" fmla="val 25000"/>
              </a:avLst>
            </a:prstGeom>
            <a:solidFill>
              <a:srgbClr val="00CCFF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pl-PL" altLang="x-none" sz="1200" b="1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Wszechświat</a:t>
              </a:r>
            </a:p>
            <a:p>
              <a:pPr algn="ctr"/>
              <a:endParaRPr lang="pl-PL" altLang="x-none" sz="1200" b="1" dirty="0">
                <a:solidFill>
                  <a:schemeClr val="accent1">
                    <a:lumMod val="50000"/>
                  </a:schemeClr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073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Ateizm (materializm, naturalizm)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Główne tezy:</a:t>
            </a:r>
          </a:p>
          <a:p>
            <a:pPr lvl="1"/>
            <a:r>
              <a:rPr lang="pl-PL" dirty="0"/>
              <a:t>Tylko wszechświat (kosmos) istnieje.</a:t>
            </a:r>
          </a:p>
          <a:p>
            <a:pPr lvl="1"/>
            <a:r>
              <a:rPr lang="pl-PL" dirty="0"/>
              <a:t>Świat duchowy, bóg (bogowie) jeżeli są to są w systemie, można to poznać choć możliwe, że to tylko idee.</a:t>
            </a:r>
          </a:p>
          <a:p>
            <a:pPr lvl="1"/>
            <a:r>
              <a:rPr lang="pl-PL" dirty="0"/>
              <a:t>Człowiek istnieje we wszechświecie.</a:t>
            </a:r>
          </a:p>
          <a:p>
            <a:pPr lvl="1"/>
            <a:r>
              <a:rPr lang="pl-PL" dirty="0"/>
              <a:t>Człowiek poznaje system, wchodzi w interakcje z każdym elementem systemu, również z duchami (ideami).</a:t>
            </a:r>
          </a:p>
          <a:p>
            <a:r>
              <a:rPr lang="pl-PL" dirty="0"/>
              <a:t>Religie ateistyczne? 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9952704" y="489536"/>
            <a:ext cx="1401096" cy="1336089"/>
            <a:chOff x="9952704" y="489536"/>
            <a:chExt cx="1401096" cy="1336089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9952704" y="489536"/>
              <a:ext cx="1401096" cy="1336089"/>
            </a:xfrm>
            <a:prstGeom prst="cube">
              <a:avLst>
                <a:gd name="adj" fmla="val 25000"/>
              </a:avLst>
            </a:prstGeom>
            <a:solidFill>
              <a:srgbClr val="00CCFF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pl-PL" altLang="x-none" sz="1200" b="1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Wszechświat</a:t>
              </a:r>
            </a:p>
            <a:p>
              <a:pPr algn="ctr"/>
              <a:endParaRPr lang="pl-PL" altLang="x-none" sz="1200" b="1" dirty="0">
                <a:solidFill>
                  <a:schemeClr val="accent1">
                    <a:lumMod val="50000"/>
                  </a:schemeClr>
                </a:solidFill>
                <a:latin typeface="Arial" charset="0"/>
              </a:endParaRPr>
            </a:p>
          </p:txBody>
        </p:sp>
        <p:sp>
          <p:nvSpPr>
            <p:cNvPr id="6" name="Zaokrąglony prostokąt 5"/>
            <p:cNvSpPr/>
            <p:nvPr/>
          </p:nvSpPr>
          <p:spPr>
            <a:xfrm>
              <a:off x="10370803" y="1507700"/>
              <a:ext cx="628077" cy="289936"/>
            </a:xfrm>
            <a:prstGeom prst="roundRect">
              <a:avLst/>
            </a:prstGeom>
            <a:solidFill>
              <a:srgbClr val="F8F9BC"/>
            </a:solidFill>
            <a:ln>
              <a:solidFill>
                <a:srgbClr val="BBAD1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500" dirty="0">
                  <a:solidFill>
                    <a:srgbClr val="A9920F"/>
                  </a:solidFill>
                </a:rPr>
                <a:t>Bóg, idea Boga, bogowie, duchy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067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Budowanie światopoglądu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Panteista</a:t>
            </a:r>
          </a:p>
          <a:p>
            <a:pPr lvl="1"/>
            <a:r>
              <a:rPr lang="pl-PL" b="1" dirty="0"/>
              <a:t>Czuje</a:t>
            </a:r>
            <a:r>
              <a:rPr lang="pl-PL" dirty="0"/>
              <a:t>, niekoniecznie myśli na ten temat bo czuje.</a:t>
            </a:r>
          </a:p>
          <a:p>
            <a:r>
              <a:rPr lang="pl-PL" dirty="0"/>
              <a:t>Ateista</a:t>
            </a:r>
          </a:p>
          <a:p>
            <a:pPr lvl="1"/>
            <a:r>
              <a:rPr lang="pl-PL" b="1" dirty="0"/>
              <a:t>Bada</a:t>
            </a:r>
            <a:r>
              <a:rPr lang="pl-PL" dirty="0"/>
              <a:t> wszechświat</a:t>
            </a:r>
          </a:p>
          <a:p>
            <a:r>
              <a:rPr lang="pl-PL" dirty="0"/>
              <a:t>Teista</a:t>
            </a:r>
          </a:p>
          <a:p>
            <a:pPr lvl="1"/>
            <a:r>
              <a:rPr lang="pl-PL" b="1" dirty="0"/>
              <a:t>Bada</a:t>
            </a:r>
            <a:r>
              <a:rPr lang="pl-PL" dirty="0"/>
              <a:t> wszechświat</a:t>
            </a:r>
          </a:p>
          <a:p>
            <a:pPr lvl="1"/>
            <a:r>
              <a:rPr lang="pl-PL" b="1" dirty="0"/>
              <a:t>Szuka</a:t>
            </a:r>
            <a:r>
              <a:rPr lang="pl-PL" dirty="0"/>
              <a:t> objawienia się Boga</a:t>
            </a:r>
          </a:p>
        </p:txBody>
      </p:sp>
    </p:spTree>
    <p:extLst>
      <p:ext uri="{BB962C8B-B14F-4D97-AF65-F5344CB8AC3E}">
        <p14:creationId xmlns:p14="http://schemas.microsoft.com/office/powerpoint/2010/main" val="3926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Credo. Wyznanie wiary.</a:t>
            </a:r>
            <a:br>
              <a:rPr lang="pl-PL" b="1" dirty="0"/>
            </a:br>
            <a:r>
              <a:rPr lang="pl-PL" b="1" dirty="0"/>
              <a:t>Moja pierwotna dogmatyka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b="1" dirty="0"/>
              <a:t>Zdanie #1 (definicja)</a:t>
            </a:r>
          </a:p>
          <a:p>
            <a:pPr marL="457200" lvl="1" indent="0">
              <a:buNone/>
            </a:pPr>
            <a:r>
              <a:rPr lang="pl-PL" sz="2000" dirty="0"/>
              <a:t>Przez Boga rozumiem osobowego Stwórcę wszystkiego. Stwórcę oddzielnego od wszechświata na tyle, że wszechświat jest przez Niego stworzony, a przed stworzeniem niczego poza Bogiem nie było, bo jest On wieczny, niezmienny, i ponad wszystkim.</a:t>
            </a:r>
          </a:p>
          <a:p>
            <a:pPr marL="0" indent="0">
              <a:buNone/>
            </a:pPr>
            <a:r>
              <a:rPr lang="pl-PL" sz="2000" b="1" dirty="0"/>
              <a:t>Zdanie #2 (założenie):</a:t>
            </a:r>
          </a:p>
          <a:p>
            <a:pPr marL="457200" lvl="1" indent="0">
              <a:buNone/>
            </a:pPr>
            <a:r>
              <a:rPr lang="pl-PL" sz="2000" dirty="0"/>
              <a:t>Wszechświat, który Stwórca stworzył jest logiczny, co znaczy, że podstawowe prawa logiki, podobnie jak prawa fizyki są przez Niego ustanowione i w stworzonym świecie szanowane.</a:t>
            </a:r>
          </a:p>
          <a:p>
            <a:pPr marL="0" indent="0">
              <a:buNone/>
            </a:pPr>
            <a:r>
              <a:rPr lang="pl-PL" sz="2000" b="1" dirty="0"/>
              <a:t>Zdanie #3 (alternatywa):</a:t>
            </a:r>
          </a:p>
          <a:p>
            <a:pPr marL="457200" lvl="1" indent="0">
              <a:buNone/>
            </a:pPr>
            <a:r>
              <a:rPr lang="pl-PL" sz="2000" dirty="0"/>
              <a:t>Tak rozumiany Bóg jest, albo takiego Boga go nie ma. Alternatywa nie ma nic po środku.</a:t>
            </a:r>
          </a:p>
          <a:p>
            <a:pPr marL="0" indent="0">
              <a:buNone/>
            </a:pPr>
            <a:r>
              <a:rPr lang="pl-PL" sz="2000" b="1" dirty="0"/>
              <a:t>Zdanie #4 (wyznanie wiary):</a:t>
            </a:r>
          </a:p>
          <a:p>
            <a:pPr marL="457200" lvl="1" indent="0">
              <a:buNone/>
            </a:pPr>
            <a:r>
              <a:rPr lang="pl-PL" sz="2000" dirty="0"/>
              <a:t>Osobiście wierzę, że Bóg określony powyżej (w Zdaniu #1) jest. Wierzę w Boga.</a:t>
            </a:r>
          </a:p>
        </p:txBody>
      </p:sp>
    </p:spTree>
    <p:extLst>
      <p:ext uri="{BB962C8B-B14F-4D97-AF65-F5344CB8AC3E}">
        <p14:creationId xmlns:p14="http://schemas.microsoft.com/office/powerpoint/2010/main" val="133995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koniec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038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Klasyfikacja światopoglądów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Od pewnego czasu przekonany jestem, że istnieją tylko 3 światopoglądy, i każdy z istniejących da się sprowadzić to jednego z tych trzech.</a:t>
            </a:r>
          </a:p>
          <a:p>
            <a:pPr marL="0" indent="0">
              <a:buNone/>
            </a:pPr>
            <a:r>
              <a:rPr lang="pl-PL" dirty="0"/>
              <a:t>Oczywiście, wewnątrz tych 3 da się prowadzić dalsze podziały, niektóre analizy, po dopytaniu się, dokładnym przebadaniu pojęć wylecą z jednej grupy i trafią do innej, ale z grubsza te 3 wystarczą, więc ten model może być przydatny na początek.</a:t>
            </a:r>
          </a:p>
        </p:txBody>
      </p:sp>
    </p:spTree>
    <p:extLst>
      <p:ext uri="{BB962C8B-B14F-4D97-AF65-F5344CB8AC3E}">
        <p14:creationId xmlns:p14="http://schemas.microsoft.com/office/powerpoint/2010/main" val="66902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pl-PL" dirty="0"/>
              <a:t>Prawda a światopogląd</a:t>
            </a: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Notatki robocze</a:t>
            </a:r>
          </a:p>
        </p:txBody>
      </p:sp>
    </p:spTree>
    <p:extLst>
      <p:ext uri="{BB962C8B-B14F-4D97-AF65-F5344CB8AC3E}">
        <p14:creationId xmlns:p14="http://schemas.microsoft.com/office/powerpoint/2010/main" val="155616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Materializm </a:t>
            </a:r>
            <a:r>
              <a:rPr lang="mr-IN" dirty="0"/>
              <a:t>–</a:t>
            </a:r>
            <a:r>
              <a:rPr lang="pl-PL" dirty="0"/>
              <a:t> tylko materia w systemie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Człowiek w systemie</a:t>
            </a:r>
          </a:p>
          <a:p>
            <a:pPr lvl="1"/>
            <a:r>
              <a:rPr lang="pl-PL" dirty="0"/>
              <a:t>Poznaje materię i za pomocą swojego umysłu stara się ją ukształtować wg. Swojej woli.</a:t>
            </a:r>
          </a:p>
          <a:p>
            <a:pPr lvl="0"/>
            <a:r>
              <a:rPr lang="pl-PL" dirty="0"/>
              <a:t>Konsekwencją XIX materializmu jest determinizm.</a:t>
            </a:r>
          </a:p>
          <a:p>
            <a:pPr lvl="0"/>
            <a:r>
              <a:rPr lang="pl-PL" dirty="0"/>
              <a:t>Obecnie (2018) materializm się sypie. Zaobserwowano, że elektrony nie zachowują się jak zakładano, że zachowuje się materia (splątania).</a:t>
            </a:r>
          </a:p>
        </p:txBody>
      </p:sp>
    </p:spTree>
    <p:extLst>
      <p:ext uri="{BB962C8B-B14F-4D97-AF65-F5344CB8AC3E}">
        <p14:creationId xmlns:p14="http://schemas.microsoft.com/office/powerpoint/2010/main" val="192755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Wyciągamy wnioski (2): Budowanie własnego Ś.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786384">
              <a:defRPr sz="2924"/>
            </a:pPr>
            <a:r>
              <a:t>Wyciągamy wnioski (2):</a:t>
            </a:r>
            <a:br/>
            <a:r>
              <a:t>Budowanie własnego Ś.</a:t>
            </a:r>
          </a:p>
        </p:txBody>
      </p:sp>
      <p:sp>
        <p:nvSpPr>
          <p:cNvPr id="77" name="Ś. buduje się w czasie. Potrzeba czasu!"/>
          <p:cNvSpPr txBox="1">
            <a:spLocks noGrp="1"/>
          </p:cNvSpPr>
          <p:nvPr>
            <p:ph type="body" idx="4294967295"/>
          </p:nvPr>
        </p:nvSpPr>
        <p:spPr>
          <a:xfrm>
            <a:off x="1981200" y="1885950"/>
            <a:ext cx="8178800" cy="41719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Tx/>
              <a:buNone/>
            </a:lvl1pPr>
          </a:lstStyle>
          <a:p>
            <a:r>
              <a:t>Ś. buduje się w czasie. Potrzeba czasu!</a:t>
            </a:r>
          </a:p>
        </p:txBody>
      </p:sp>
      <p:grpSp>
        <p:nvGrpSpPr>
          <p:cNvPr id="80" name="Grupuj"/>
          <p:cNvGrpSpPr/>
          <p:nvPr/>
        </p:nvGrpSpPr>
        <p:grpSpPr>
          <a:xfrm>
            <a:off x="3143251" y="3305174"/>
            <a:ext cx="1512889" cy="1095379"/>
            <a:chOff x="0" y="-1"/>
            <a:chExt cx="1512888" cy="1095377"/>
          </a:xfrm>
        </p:grpSpPr>
        <p:sp>
          <p:nvSpPr>
            <p:cNvPr id="78" name="Owal"/>
            <p:cNvSpPr/>
            <p:nvPr/>
          </p:nvSpPr>
          <p:spPr>
            <a:xfrm>
              <a:off x="0" y="-1"/>
              <a:ext cx="1512888" cy="1095377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79" name="Ś."/>
            <p:cNvSpPr txBox="1"/>
            <p:nvPr/>
          </p:nvSpPr>
          <p:spPr>
            <a:xfrm>
              <a:off x="598869" y="363023"/>
              <a:ext cx="315149" cy="3693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</a:t>
              </a:r>
            </a:p>
          </p:txBody>
        </p:sp>
      </p:grpSp>
      <p:grpSp>
        <p:nvGrpSpPr>
          <p:cNvPr id="83" name="Grupuj"/>
          <p:cNvGrpSpPr/>
          <p:nvPr/>
        </p:nvGrpSpPr>
        <p:grpSpPr>
          <a:xfrm>
            <a:off x="6096000" y="3052763"/>
            <a:ext cx="2209800" cy="1600201"/>
            <a:chOff x="0" y="0"/>
            <a:chExt cx="2209800" cy="1600200"/>
          </a:xfrm>
        </p:grpSpPr>
        <p:sp>
          <p:nvSpPr>
            <p:cNvPr id="81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82" name="Ś’."/>
            <p:cNvSpPr txBox="1"/>
            <p:nvPr/>
          </p:nvSpPr>
          <p:spPr>
            <a:xfrm>
              <a:off x="955533" y="615435"/>
              <a:ext cx="29873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r>
                <a:t>Ś’.</a:t>
              </a:r>
            </a:p>
          </p:txBody>
        </p:sp>
      </p:grpSp>
      <p:sp>
        <p:nvSpPr>
          <p:cNvPr id="84" name="Linia"/>
          <p:cNvSpPr/>
          <p:nvPr/>
        </p:nvSpPr>
        <p:spPr>
          <a:xfrm>
            <a:off x="4872038" y="3854133"/>
            <a:ext cx="1008063" cy="1"/>
          </a:xfrm>
          <a:prstGeom prst="line">
            <a:avLst/>
          </a:prstGeom>
          <a:ln w="762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903633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Wnioski z definicji: Budowanie własnego Ś.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786384">
              <a:defRPr sz="2924"/>
            </a:pPr>
            <a:r>
              <a:t>Wnioski z definicji:</a:t>
            </a:r>
            <a:br/>
            <a:r>
              <a:t>Budowanie własnego Ś.</a:t>
            </a:r>
          </a:p>
        </p:txBody>
      </p:sp>
      <p:sp>
        <p:nvSpPr>
          <p:cNvPr id="87" name="Czasem, jak nie pasuje nowy element to coś należy zburzyć.…"/>
          <p:cNvSpPr txBox="1">
            <a:spLocks noGrp="1"/>
          </p:cNvSpPr>
          <p:nvPr>
            <p:ph type="body" idx="4294967295"/>
          </p:nvPr>
        </p:nvSpPr>
        <p:spPr>
          <a:xfrm>
            <a:off x="1981200" y="1885950"/>
            <a:ext cx="8178800" cy="417195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•"/>
            </a:pPr>
            <a:r>
              <a:t>Czasem, jak nie pasuje nowy element to coś należy zburzyć.</a:t>
            </a:r>
          </a:p>
          <a:p>
            <a:pPr>
              <a:buChar char="•"/>
            </a:pPr>
            <a:r>
              <a:t>Niestety, czasem, zamiast zburzyć dokłada się coś na siłę, co osłabia konstrukcję, czasem czyniąc ją śmieszną.</a:t>
            </a:r>
          </a:p>
        </p:txBody>
      </p:sp>
      <p:pic>
        <p:nvPicPr>
          <p:cNvPr id="8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08438" y="4221162"/>
            <a:ext cx="2457451" cy="249237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285129153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Definicja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Definicja</a:t>
            </a:r>
          </a:p>
        </p:txBody>
      </p:sp>
      <p:sp>
        <p:nvSpPr>
          <p:cNvPr id="91" name="Prawda - opis rzeczywistości."/>
          <p:cNvSpPr txBox="1">
            <a:spLocks noGrp="1"/>
          </p:cNvSpPr>
          <p:nvPr>
            <p:ph type="body" idx="4294967295"/>
          </p:nvPr>
        </p:nvSpPr>
        <p:spPr>
          <a:xfrm>
            <a:off x="1981200" y="1885950"/>
            <a:ext cx="8178800" cy="41719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  <a:defRPr b="1"/>
            </a:pPr>
            <a:r>
              <a:t>Prawda</a:t>
            </a:r>
            <a:r>
              <a:rPr b="0"/>
              <a:t> - opis rzeczywistości.</a:t>
            </a:r>
          </a:p>
        </p:txBody>
      </p:sp>
    </p:spTree>
    <p:extLst>
      <p:ext uri="{BB962C8B-B14F-4D97-AF65-F5344CB8AC3E}">
        <p14:creationId xmlns:p14="http://schemas.microsoft.com/office/powerpoint/2010/main" val="1535010900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rawda i Światopogląd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Prawda i Światopogląd</a:t>
            </a:r>
          </a:p>
        </p:txBody>
      </p:sp>
      <p:sp>
        <p:nvSpPr>
          <p:cNvPr id="94" name="Ś. można wypowiedzieć, opisać, składa się ze zdań,  więc ……"/>
          <p:cNvSpPr txBox="1">
            <a:spLocks noGrp="1"/>
          </p:cNvSpPr>
          <p:nvPr>
            <p:ph type="body" idx="4294967295"/>
          </p:nvPr>
        </p:nvSpPr>
        <p:spPr>
          <a:xfrm>
            <a:off x="1981200" y="1885950"/>
            <a:ext cx="8178800" cy="417195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500"/>
              </a:spcBef>
              <a:defRPr sz="2400"/>
            </a:pPr>
            <a:r>
              <a:t>Ś. można wypowiedzieć, opisać, składa się ze zdań, </a:t>
            </a:r>
            <a:br/>
            <a:r>
              <a:t>więc …</a:t>
            </a:r>
          </a:p>
          <a:p>
            <a:pPr marL="742950" lvl="1" indent="-285750">
              <a:spcBef>
                <a:spcPts val="0"/>
              </a:spcBef>
              <a:defRPr sz="2000"/>
            </a:pPr>
            <a:r>
              <a:t>Ś. jest więc podobnej kategorii co P.</a:t>
            </a:r>
          </a:p>
          <a:p>
            <a:pPr marL="742950" lvl="1" indent="-285750">
              <a:spcBef>
                <a:spcPts val="0"/>
              </a:spcBef>
              <a:defRPr sz="2000"/>
            </a:pPr>
            <a:r>
              <a:t>Ś. może być badany, konfrontowany przez P.</a:t>
            </a:r>
          </a:p>
        </p:txBody>
      </p:sp>
    </p:spTree>
    <p:extLst>
      <p:ext uri="{BB962C8B-B14F-4D97-AF65-F5344CB8AC3E}">
        <p14:creationId xmlns:p14="http://schemas.microsoft.com/office/powerpoint/2010/main" val="1207144889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Ś i P jako zbiory zdań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Ś i P jako zbiory zdań</a:t>
            </a:r>
          </a:p>
        </p:txBody>
      </p:sp>
      <p:grpSp>
        <p:nvGrpSpPr>
          <p:cNvPr id="99" name="Grupuj"/>
          <p:cNvGrpSpPr/>
          <p:nvPr/>
        </p:nvGrpSpPr>
        <p:grpSpPr>
          <a:xfrm>
            <a:off x="2063750" y="1773238"/>
            <a:ext cx="6335714" cy="4352927"/>
            <a:chOff x="0" y="0"/>
            <a:chExt cx="6335713" cy="4352925"/>
          </a:xfrm>
        </p:grpSpPr>
        <p:sp>
          <p:nvSpPr>
            <p:cNvPr id="97" name="Owal"/>
            <p:cNvSpPr/>
            <p:nvPr/>
          </p:nvSpPr>
          <p:spPr>
            <a:xfrm>
              <a:off x="0" y="0"/>
              <a:ext cx="6335713" cy="4352925"/>
            </a:xfrm>
            <a:prstGeom prst="ellipse">
              <a:avLst/>
            </a:prstGeom>
            <a:solidFill>
              <a:srgbClr val="DDF3FF"/>
            </a:solidFill>
            <a:ln w="9525" cap="flat">
              <a:solidFill>
                <a:srgbClr val="0000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4000" b="1">
                  <a:solidFill>
                    <a:srgbClr val="000090"/>
                  </a:solidFill>
                </a:defRPr>
              </a:pPr>
              <a:endParaRPr sz="4000"/>
            </a:p>
          </p:txBody>
        </p:sp>
        <p:sp>
          <p:nvSpPr>
            <p:cNvPr id="98" name="P"/>
            <p:cNvSpPr txBox="1"/>
            <p:nvPr/>
          </p:nvSpPr>
          <p:spPr>
            <a:xfrm>
              <a:off x="927771" y="637421"/>
              <a:ext cx="364841" cy="7078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4000" b="1">
                  <a:solidFill>
                    <a:srgbClr val="000090"/>
                  </a:solidFill>
                </a:defRPr>
              </a:lvl1pPr>
            </a:lstStyle>
            <a:p>
              <a:r>
                <a:t>P</a:t>
              </a:r>
            </a:p>
          </p:txBody>
        </p:sp>
      </p:grpSp>
      <p:grpSp>
        <p:nvGrpSpPr>
          <p:cNvPr id="102" name="Grupuj"/>
          <p:cNvGrpSpPr/>
          <p:nvPr/>
        </p:nvGrpSpPr>
        <p:grpSpPr>
          <a:xfrm>
            <a:off x="5951538" y="1844675"/>
            <a:ext cx="2209801" cy="1600200"/>
            <a:chOff x="0" y="0"/>
            <a:chExt cx="2209800" cy="1600200"/>
          </a:xfrm>
        </p:grpSpPr>
        <p:sp>
          <p:nvSpPr>
            <p:cNvPr id="100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01" name="Ś. #1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#1</a:t>
              </a:r>
            </a:p>
          </p:txBody>
        </p:sp>
      </p:grpSp>
      <p:grpSp>
        <p:nvGrpSpPr>
          <p:cNvPr id="105" name="Grupuj"/>
          <p:cNvGrpSpPr/>
          <p:nvPr/>
        </p:nvGrpSpPr>
        <p:grpSpPr>
          <a:xfrm>
            <a:off x="7140575" y="3500438"/>
            <a:ext cx="2209800" cy="1600201"/>
            <a:chOff x="0" y="0"/>
            <a:chExt cx="2209800" cy="1600200"/>
          </a:xfrm>
        </p:grpSpPr>
        <p:sp>
          <p:nvSpPr>
            <p:cNvPr id="103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04" name="Ś. #2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#2</a:t>
              </a:r>
            </a:p>
          </p:txBody>
        </p:sp>
      </p:grpSp>
      <p:grpSp>
        <p:nvGrpSpPr>
          <p:cNvPr id="108" name="Grupuj"/>
          <p:cNvGrpSpPr/>
          <p:nvPr/>
        </p:nvGrpSpPr>
        <p:grpSpPr>
          <a:xfrm>
            <a:off x="8328025" y="5157788"/>
            <a:ext cx="2209800" cy="1600201"/>
            <a:chOff x="0" y="0"/>
            <a:chExt cx="2209800" cy="1600200"/>
          </a:xfrm>
        </p:grpSpPr>
        <p:sp>
          <p:nvSpPr>
            <p:cNvPr id="106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07" name="Ś. #3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6136214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lacja P. do Ś.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Relacja P. do Ś.</a:t>
            </a:r>
          </a:p>
        </p:txBody>
      </p:sp>
      <p:grpSp>
        <p:nvGrpSpPr>
          <p:cNvPr id="113" name="Grupuj"/>
          <p:cNvGrpSpPr/>
          <p:nvPr/>
        </p:nvGrpSpPr>
        <p:grpSpPr>
          <a:xfrm>
            <a:off x="1703388" y="1412875"/>
            <a:ext cx="10175877" cy="6119814"/>
            <a:chOff x="0" y="0"/>
            <a:chExt cx="10175875" cy="6119813"/>
          </a:xfrm>
        </p:grpSpPr>
        <p:sp>
          <p:nvSpPr>
            <p:cNvPr id="111" name="Owal"/>
            <p:cNvSpPr/>
            <p:nvPr/>
          </p:nvSpPr>
          <p:spPr>
            <a:xfrm>
              <a:off x="0" y="0"/>
              <a:ext cx="10175875" cy="6119813"/>
            </a:xfrm>
            <a:prstGeom prst="ellipse">
              <a:avLst/>
            </a:prstGeom>
            <a:solidFill>
              <a:srgbClr val="DDF3FF"/>
            </a:solidFill>
            <a:ln w="9525" cap="flat">
              <a:solidFill>
                <a:srgbClr val="0000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4000" b="1">
                  <a:solidFill>
                    <a:srgbClr val="000090"/>
                  </a:solidFill>
                </a:defRPr>
              </a:pPr>
              <a:endParaRPr sz="4000"/>
            </a:p>
          </p:txBody>
        </p:sp>
        <p:sp>
          <p:nvSpPr>
            <p:cNvPr id="112" name="Prawda"/>
            <p:cNvSpPr txBox="1"/>
            <p:nvPr/>
          </p:nvSpPr>
          <p:spPr>
            <a:xfrm>
              <a:off x="1490106" y="896155"/>
              <a:ext cx="1693410" cy="7078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4000" b="1">
                  <a:solidFill>
                    <a:srgbClr val="000090"/>
                  </a:solidFill>
                </a:defRPr>
              </a:lvl1pPr>
            </a:lstStyle>
            <a:p>
              <a:r>
                <a:t>Prawda</a:t>
              </a:r>
            </a:p>
          </p:txBody>
        </p:sp>
      </p:grpSp>
      <p:grpSp>
        <p:nvGrpSpPr>
          <p:cNvPr id="116" name="Grupuj"/>
          <p:cNvGrpSpPr/>
          <p:nvPr/>
        </p:nvGrpSpPr>
        <p:grpSpPr>
          <a:xfrm>
            <a:off x="5951538" y="1844675"/>
            <a:ext cx="2209801" cy="1600200"/>
            <a:chOff x="0" y="0"/>
            <a:chExt cx="2209800" cy="1600200"/>
          </a:xfrm>
        </p:grpSpPr>
        <p:sp>
          <p:nvSpPr>
            <p:cNvPr id="114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15" name="Ś. #1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#1</a:t>
              </a:r>
            </a:p>
          </p:txBody>
        </p:sp>
      </p:grpSp>
      <p:grpSp>
        <p:nvGrpSpPr>
          <p:cNvPr id="119" name="Grupuj"/>
          <p:cNvGrpSpPr/>
          <p:nvPr/>
        </p:nvGrpSpPr>
        <p:grpSpPr>
          <a:xfrm>
            <a:off x="7140575" y="3500438"/>
            <a:ext cx="2209800" cy="1600201"/>
            <a:chOff x="0" y="0"/>
            <a:chExt cx="2209800" cy="1600200"/>
          </a:xfrm>
        </p:grpSpPr>
        <p:sp>
          <p:nvSpPr>
            <p:cNvPr id="117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18" name="Ś. #2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#2</a:t>
              </a:r>
            </a:p>
          </p:txBody>
        </p:sp>
      </p:grpSp>
      <p:grpSp>
        <p:nvGrpSpPr>
          <p:cNvPr id="122" name="Grupuj"/>
          <p:cNvGrpSpPr/>
          <p:nvPr/>
        </p:nvGrpSpPr>
        <p:grpSpPr>
          <a:xfrm>
            <a:off x="8328025" y="5157788"/>
            <a:ext cx="2209800" cy="1600201"/>
            <a:chOff x="0" y="0"/>
            <a:chExt cx="2209800" cy="1600200"/>
          </a:xfrm>
        </p:grpSpPr>
        <p:sp>
          <p:nvSpPr>
            <p:cNvPr id="120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21" name="Ś. #3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#3</a:t>
              </a:r>
            </a:p>
          </p:txBody>
        </p:sp>
      </p:grpSp>
      <p:sp>
        <p:nvSpPr>
          <p:cNvPr id="123" name="Prawda (skoro jest opisem rzeczywistości) poszerza się o każdy nowy, nawet najgłupszy światopogląd."/>
          <p:cNvSpPr txBox="1"/>
          <p:nvPr/>
        </p:nvSpPr>
        <p:spPr>
          <a:xfrm>
            <a:off x="2782887" y="4292600"/>
            <a:ext cx="3889376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800">
                <a:solidFill>
                  <a:srgbClr val="000090"/>
                </a:solidFill>
              </a:defRPr>
            </a:lvl1pPr>
          </a:lstStyle>
          <a:p>
            <a:r>
              <a:t>Prawda (skoro jest opisem rzeczywistości) poszerza się o każdy nowy, nawet najgłupszy światopogląd.</a:t>
            </a:r>
          </a:p>
        </p:txBody>
      </p:sp>
    </p:spTree>
    <p:extLst>
      <p:ext uri="{BB962C8B-B14F-4D97-AF65-F5344CB8AC3E}">
        <p14:creationId xmlns:p14="http://schemas.microsoft.com/office/powerpoint/2010/main" val="1433204665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Grupuj"/>
          <p:cNvGrpSpPr/>
          <p:nvPr/>
        </p:nvGrpSpPr>
        <p:grpSpPr>
          <a:xfrm>
            <a:off x="2424112" y="1916113"/>
            <a:ext cx="5616576" cy="4249739"/>
            <a:chOff x="0" y="0"/>
            <a:chExt cx="5616575" cy="4249738"/>
          </a:xfrm>
        </p:grpSpPr>
        <p:sp>
          <p:nvSpPr>
            <p:cNvPr id="125" name="Prostokąt zaokrąglony"/>
            <p:cNvSpPr/>
            <p:nvPr/>
          </p:nvSpPr>
          <p:spPr>
            <a:xfrm>
              <a:off x="0" y="0"/>
              <a:ext cx="5616575" cy="4249738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 cap="flat">
              <a:solidFill>
                <a:srgbClr val="0033C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</p:txBody>
        </p:sp>
        <p:sp>
          <p:nvSpPr>
            <p:cNvPr id="126" name="Rzeczywistość"/>
            <p:cNvSpPr txBox="1"/>
            <p:nvPr/>
          </p:nvSpPr>
          <p:spPr>
            <a:xfrm>
              <a:off x="1570482" y="207371"/>
              <a:ext cx="2475612" cy="150810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 algn="ctr">
                <a:defRPr sz="3200" b="1">
                  <a:solidFill>
                    <a:srgbClr val="0033CC"/>
                  </a:solidFill>
                </a:defRPr>
              </a:pPr>
              <a:r>
                <a:rPr sz="3200"/>
                <a:t>Rzeczywistość</a:t>
              </a: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</p:txBody>
        </p:sp>
      </p:grpSp>
      <p:sp>
        <p:nvSpPr>
          <p:cNvPr id="128" name="Lepiej zbadać zgodność z Rzeczywistością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>
            <a:lvl1pPr defTabSz="786384">
              <a:defRPr sz="2924"/>
            </a:lvl1pPr>
          </a:lstStyle>
          <a:p>
            <a:r>
              <a:t>Lepiej zbadać zgodność z Rzeczywistością</a:t>
            </a:r>
          </a:p>
        </p:txBody>
      </p:sp>
      <p:grpSp>
        <p:nvGrpSpPr>
          <p:cNvPr id="131" name="Grupuj"/>
          <p:cNvGrpSpPr/>
          <p:nvPr/>
        </p:nvGrpSpPr>
        <p:grpSpPr>
          <a:xfrm>
            <a:off x="5951538" y="1844675"/>
            <a:ext cx="2209801" cy="1600200"/>
            <a:chOff x="0" y="0"/>
            <a:chExt cx="2209800" cy="1600200"/>
          </a:xfrm>
        </p:grpSpPr>
        <p:sp>
          <p:nvSpPr>
            <p:cNvPr id="129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30" name="Ś. #1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#1</a:t>
              </a:r>
            </a:p>
          </p:txBody>
        </p:sp>
      </p:grpSp>
      <p:grpSp>
        <p:nvGrpSpPr>
          <p:cNvPr id="134" name="Grupuj"/>
          <p:cNvGrpSpPr/>
          <p:nvPr/>
        </p:nvGrpSpPr>
        <p:grpSpPr>
          <a:xfrm>
            <a:off x="7140575" y="3500438"/>
            <a:ext cx="2209800" cy="1600201"/>
            <a:chOff x="0" y="0"/>
            <a:chExt cx="2209800" cy="1600200"/>
          </a:xfrm>
        </p:grpSpPr>
        <p:sp>
          <p:nvSpPr>
            <p:cNvPr id="132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33" name="Ś. #2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#2</a:t>
              </a:r>
            </a:p>
          </p:txBody>
        </p:sp>
      </p:grpSp>
      <p:grpSp>
        <p:nvGrpSpPr>
          <p:cNvPr id="137" name="Grupuj"/>
          <p:cNvGrpSpPr/>
          <p:nvPr/>
        </p:nvGrpSpPr>
        <p:grpSpPr>
          <a:xfrm>
            <a:off x="8328025" y="5157788"/>
            <a:ext cx="2209800" cy="1600201"/>
            <a:chOff x="0" y="0"/>
            <a:chExt cx="2209800" cy="1600200"/>
          </a:xfrm>
        </p:grpSpPr>
        <p:sp>
          <p:nvSpPr>
            <p:cNvPr id="135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36" name="Ś. #3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4219903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Na czym budować?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Na czym budować?</a:t>
            </a:r>
          </a:p>
        </p:txBody>
      </p:sp>
      <p:grpSp>
        <p:nvGrpSpPr>
          <p:cNvPr id="142" name="Grupuj"/>
          <p:cNvGrpSpPr/>
          <p:nvPr/>
        </p:nvGrpSpPr>
        <p:grpSpPr>
          <a:xfrm>
            <a:off x="2063750" y="1916112"/>
            <a:ext cx="3384550" cy="2233614"/>
            <a:chOff x="0" y="0"/>
            <a:chExt cx="3384550" cy="2233613"/>
          </a:xfrm>
        </p:grpSpPr>
        <p:sp>
          <p:nvSpPr>
            <p:cNvPr id="140" name="Prostokąt zaokrąglony"/>
            <p:cNvSpPr/>
            <p:nvPr/>
          </p:nvSpPr>
          <p:spPr>
            <a:xfrm>
              <a:off x="0" y="0"/>
              <a:ext cx="3384550" cy="2233613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 cap="flat">
              <a:solidFill>
                <a:srgbClr val="0033C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</p:txBody>
        </p:sp>
        <p:sp>
          <p:nvSpPr>
            <p:cNvPr id="141" name="Rzeczywistość"/>
            <p:cNvSpPr txBox="1"/>
            <p:nvPr/>
          </p:nvSpPr>
          <p:spPr>
            <a:xfrm>
              <a:off x="454469" y="108991"/>
              <a:ext cx="2475612" cy="150810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 algn="ctr">
                <a:defRPr sz="3200" b="1">
                  <a:solidFill>
                    <a:srgbClr val="0033CC"/>
                  </a:solidFill>
                </a:defRPr>
              </a:pPr>
              <a:r>
                <a:rPr sz="3200"/>
                <a:t>Rzeczywistość</a:t>
              </a: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</p:txBody>
        </p:sp>
      </p:grpSp>
      <p:grpSp>
        <p:nvGrpSpPr>
          <p:cNvPr id="145" name="Grupuj"/>
          <p:cNvGrpSpPr/>
          <p:nvPr/>
        </p:nvGrpSpPr>
        <p:grpSpPr>
          <a:xfrm>
            <a:off x="4943475" y="4797425"/>
            <a:ext cx="2209800" cy="1600200"/>
            <a:chOff x="0" y="0"/>
            <a:chExt cx="2209800" cy="1600200"/>
          </a:xfrm>
        </p:grpSpPr>
        <p:sp>
          <p:nvSpPr>
            <p:cNvPr id="143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3200" b="1">
                  <a:solidFill>
                    <a:srgbClr val="663300"/>
                  </a:solidFill>
                </a:defRPr>
              </a:pPr>
              <a:endParaRPr sz="3200"/>
            </a:p>
          </p:txBody>
        </p:sp>
        <p:sp>
          <p:nvSpPr>
            <p:cNvPr id="144" name="Ś."/>
            <p:cNvSpPr txBox="1"/>
            <p:nvPr/>
          </p:nvSpPr>
          <p:spPr>
            <a:xfrm>
              <a:off x="907250" y="507714"/>
              <a:ext cx="395299" cy="584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3200" b="1">
                  <a:solidFill>
                    <a:srgbClr val="663300"/>
                  </a:solidFill>
                </a:defRPr>
              </a:lvl1pPr>
            </a:lstStyle>
            <a:p>
              <a:r>
                <a:t>Ś.</a:t>
              </a:r>
            </a:p>
          </p:txBody>
        </p:sp>
      </p:grpSp>
      <p:grpSp>
        <p:nvGrpSpPr>
          <p:cNvPr id="148" name="Grupuj"/>
          <p:cNvGrpSpPr/>
          <p:nvPr/>
        </p:nvGrpSpPr>
        <p:grpSpPr>
          <a:xfrm>
            <a:off x="6600825" y="1700213"/>
            <a:ext cx="3694114" cy="2592389"/>
            <a:chOff x="0" y="0"/>
            <a:chExt cx="3694113" cy="2592388"/>
          </a:xfrm>
        </p:grpSpPr>
        <p:sp>
          <p:nvSpPr>
            <p:cNvPr id="146" name="Owal"/>
            <p:cNvSpPr/>
            <p:nvPr/>
          </p:nvSpPr>
          <p:spPr>
            <a:xfrm>
              <a:off x="0" y="0"/>
              <a:ext cx="3694113" cy="2592388"/>
            </a:xfrm>
            <a:prstGeom prst="ellipse">
              <a:avLst/>
            </a:prstGeom>
            <a:solidFill>
              <a:srgbClr val="DDF3FF"/>
            </a:solidFill>
            <a:ln w="9525" cap="flat">
              <a:solidFill>
                <a:srgbClr val="0000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3200" b="1">
                  <a:solidFill>
                    <a:srgbClr val="000090"/>
                  </a:solidFill>
                </a:defRPr>
              </a:pPr>
              <a:endParaRPr sz="3200"/>
            </a:p>
          </p:txBody>
        </p:sp>
        <p:sp>
          <p:nvSpPr>
            <p:cNvPr id="147" name="Prawda"/>
            <p:cNvSpPr txBox="1"/>
            <p:nvPr/>
          </p:nvSpPr>
          <p:spPr>
            <a:xfrm>
              <a:off x="540947" y="379616"/>
              <a:ext cx="1371592" cy="584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3200" b="1">
                  <a:solidFill>
                    <a:srgbClr val="000090"/>
                  </a:solidFill>
                </a:defRPr>
              </a:lvl1pPr>
            </a:lstStyle>
            <a:p>
              <a:r>
                <a:t>Prawda</a:t>
              </a:r>
            </a:p>
          </p:txBody>
        </p:sp>
      </p:grpSp>
      <p:sp>
        <p:nvSpPr>
          <p:cNvPr id="149" name="Linia"/>
          <p:cNvSpPr/>
          <p:nvPr/>
        </p:nvSpPr>
        <p:spPr>
          <a:xfrm>
            <a:off x="3792538" y="3789363"/>
            <a:ext cx="1582739" cy="1727201"/>
          </a:xfrm>
          <a:prstGeom prst="line">
            <a:avLst/>
          </a:prstGeom>
          <a:ln w="762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0" name="Linia"/>
          <p:cNvSpPr/>
          <p:nvPr/>
        </p:nvSpPr>
        <p:spPr>
          <a:xfrm flipH="1">
            <a:off x="6672262" y="3573462"/>
            <a:ext cx="1439864" cy="1800226"/>
          </a:xfrm>
          <a:prstGeom prst="line">
            <a:avLst/>
          </a:prstGeom>
          <a:ln w="762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1" name="Poznawanie"/>
          <p:cNvSpPr txBox="1"/>
          <p:nvPr/>
        </p:nvSpPr>
        <p:spPr>
          <a:xfrm>
            <a:off x="7319962" y="4551362"/>
            <a:ext cx="2376488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800"/>
            </a:lvl1pPr>
          </a:lstStyle>
          <a:p>
            <a:r>
              <a:t>Poznawanie</a:t>
            </a:r>
          </a:p>
        </p:txBody>
      </p:sp>
      <p:sp>
        <p:nvSpPr>
          <p:cNvPr id="152" name="Badanie"/>
          <p:cNvSpPr txBox="1"/>
          <p:nvPr/>
        </p:nvSpPr>
        <p:spPr>
          <a:xfrm>
            <a:off x="3071812" y="4479925"/>
            <a:ext cx="2376488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800"/>
            </a:lvl1pPr>
          </a:lstStyle>
          <a:p>
            <a:r>
              <a:t>Badanie</a:t>
            </a:r>
          </a:p>
        </p:txBody>
      </p:sp>
    </p:spTree>
    <p:extLst>
      <p:ext uri="{BB962C8B-B14F-4D97-AF65-F5344CB8AC3E}">
        <p14:creationId xmlns:p14="http://schemas.microsoft.com/office/powerpoint/2010/main" val="126823414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Światopogląd (Wikipedia ’2017)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b="1" dirty="0"/>
              <a:t>Światopogląd</a:t>
            </a:r>
            <a:r>
              <a:rPr lang="pl-PL" sz="3200" dirty="0"/>
              <a:t> – względnie stały zespół przekonań i opinii (często wartościujących) na temat otaczającego świata, czerpanych z rozmaitych dziedzin kultury, głównie z nauki, sztuki, religii i filozofii.</a:t>
            </a:r>
          </a:p>
        </p:txBody>
      </p:sp>
    </p:spTree>
    <p:extLst>
      <p:ext uri="{BB962C8B-B14F-4D97-AF65-F5344CB8AC3E}">
        <p14:creationId xmlns:p14="http://schemas.microsoft.com/office/powerpoint/2010/main" val="396158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ytuł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886968">
              <a:defRPr sz="3298"/>
            </a:pPr>
            <a:endParaRPr/>
          </a:p>
        </p:txBody>
      </p:sp>
      <p:sp>
        <p:nvSpPr>
          <p:cNvPr id="155" name="może zawierać elementy prawdy…"/>
          <p:cNvSpPr txBox="1">
            <a:spLocks noGrp="1"/>
          </p:cNvSpPr>
          <p:nvPr>
            <p:ph type="body" idx="4294967295"/>
          </p:nvPr>
        </p:nvSpPr>
        <p:spPr>
          <a:xfrm>
            <a:off x="1981200" y="1885950"/>
            <a:ext cx="8178800" cy="417195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•"/>
            </a:pPr>
            <a:r>
              <a:t>może zawierać elementy prawdy</a:t>
            </a:r>
          </a:p>
          <a:p>
            <a:pPr>
              <a:buChar char="•"/>
            </a:pPr>
            <a:r>
              <a:t>Ś. może zawierać nieprawdy</a:t>
            </a:r>
          </a:p>
          <a:p>
            <a:pPr>
              <a:buChar char="•"/>
            </a:pPr>
            <a:r>
              <a:t>Ś. jest podzbiorem P.</a:t>
            </a:r>
          </a:p>
          <a:p>
            <a:pPr>
              <a:buChar char="•"/>
            </a:pPr>
            <a:r>
              <a:t>Lepiej dla człowieka, gdy jego Ś zawarty jest w P</a:t>
            </a:r>
          </a:p>
          <a:p>
            <a:pPr>
              <a:buChar char="•"/>
            </a:pPr>
            <a:r>
              <a:t>Najlepiej, aby zawierał się całkowicie</a:t>
            </a:r>
          </a:p>
        </p:txBody>
      </p:sp>
    </p:spTree>
    <p:extLst>
      <p:ext uri="{BB962C8B-B14F-4D97-AF65-F5344CB8AC3E}">
        <p14:creationId xmlns:p14="http://schemas.microsoft.com/office/powerpoint/2010/main" val="1436128961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an Jezus powiedział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Pan Jezus powiedział</a:t>
            </a:r>
          </a:p>
        </p:txBody>
      </p:sp>
      <p:sp>
        <p:nvSpPr>
          <p:cNvPr id="158" name="Ja jestem drogą, prawdą i życiem."/>
          <p:cNvSpPr txBox="1">
            <a:spLocks noGrp="1"/>
          </p:cNvSpPr>
          <p:nvPr>
            <p:ph type="body" idx="4294967295"/>
          </p:nvPr>
        </p:nvSpPr>
        <p:spPr>
          <a:xfrm>
            <a:off x="1981200" y="1885950"/>
            <a:ext cx="8178800" cy="417195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•"/>
            </a:pPr>
            <a:r>
              <a:t>Ja jestem drogą, </a:t>
            </a:r>
            <a:r>
              <a:rPr b="1"/>
              <a:t>prawdą</a:t>
            </a:r>
            <a:r>
              <a:t> i życiem.</a:t>
            </a:r>
          </a:p>
        </p:txBody>
      </p:sp>
    </p:spTree>
    <p:extLst>
      <p:ext uri="{BB962C8B-B14F-4D97-AF65-F5344CB8AC3E}">
        <p14:creationId xmlns:p14="http://schemas.microsoft.com/office/powerpoint/2010/main" val="1450738894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Wszystkie </a:t>
            </a:r>
            <a:r>
              <a:rPr lang="pl-PL" dirty="0"/>
              <a:t>tasiemce są pasożytami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Ref</a:t>
            </a:r>
            <a:r>
              <a:rPr lang="pl-PL" dirty="0"/>
              <a:t>: Wszystkie tasiemce są pasożytami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 smtClean="0"/>
              <a:t>Wszystkie </a:t>
            </a:r>
            <a:r>
              <a:rPr lang="pl-PL" dirty="0"/>
              <a:t>tasiemce są pasożytami</a:t>
            </a:r>
            <a:r>
              <a:rPr lang="pl-PL" dirty="0" smtClean="0"/>
              <a:t>,</a:t>
            </a:r>
            <a:br>
              <a:rPr lang="pl-PL" dirty="0" smtClean="0"/>
            </a:br>
            <a:r>
              <a:rPr lang="pl-PL" dirty="0" smtClean="0"/>
              <a:t>A </a:t>
            </a:r>
            <a:r>
              <a:rPr lang="pl-PL" dirty="0"/>
              <a:t>szczególnie te uzbrojone</a:t>
            </a:r>
            <a:r>
              <a:rPr lang="pl-PL" dirty="0" smtClean="0"/>
              <a:t>,</a:t>
            </a:r>
            <a:br>
              <a:rPr lang="pl-PL" dirty="0" smtClean="0"/>
            </a:br>
            <a:r>
              <a:rPr lang="pl-PL" dirty="0" smtClean="0"/>
              <a:t>Kto </a:t>
            </a:r>
            <a:r>
              <a:rPr lang="pl-PL" dirty="0"/>
              <a:t>nie ma tasiemca</a:t>
            </a:r>
            <a:r>
              <a:rPr lang="pl-PL" dirty="0" smtClean="0"/>
              <a:t>,</a:t>
            </a:r>
            <a:br>
              <a:rPr lang="pl-PL" dirty="0" smtClean="0"/>
            </a:br>
            <a:r>
              <a:rPr lang="pl-PL" dirty="0" smtClean="0"/>
              <a:t>Ten </a:t>
            </a:r>
            <a:r>
              <a:rPr lang="pl-PL" dirty="0"/>
              <a:t>nie ma życia wewnętrznego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Każdy tasiemiec jest pasożytem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Ludzkiego </a:t>
            </a:r>
            <a:r>
              <a:rPr lang="pl-PL" dirty="0"/>
              <a:t>układu trawiennego.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mtClean="0"/>
              <a:t>Nie </a:t>
            </a:r>
            <a:r>
              <a:rPr lang="pl-PL" dirty="0"/>
              <a:t>posiada otworu gębowego</a:t>
            </a:r>
            <a:r>
              <a:rPr lang="pl-PL"/>
              <a:t>, </a:t>
            </a:r>
            <a:r>
              <a:rPr lang="pl-PL" smtClean="0"/>
              <a:t/>
            </a:r>
            <a:br>
              <a:rPr lang="pl-PL" smtClean="0"/>
            </a:br>
            <a:r>
              <a:rPr lang="pl-PL" smtClean="0"/>
              <a:t>Lecz </a:t>
            </a:r>
            <a:r>
              <a:rPr lang="pl-PL" dirty="0"/>
              <a:t>chłonie pokarm całą powierzchnią ciała.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630382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Światopogląd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b="1" dirty="0"/>
              <a:t>Światopogląd</a:t>
            </a:r>
            <a:r>
              <a:rPr lang="pl-PL" sz="3200" dirty="0"/>
              <a:t> to osobisty opis rzeczywistości oraz Boga</a:t>
            </a:r>
            <a:br>
              <a:rPr lang="pl-PL" sz="3200" dirty="0"/>
            </a:br>
            <a:r>
              <a:rPr lang="pl-PL" sz="3200" dirty="0"/>
              <a:t>i Jego relacji z rzeczywistością.</a:t>
            </a:r>
          </a:p>
        </p:txBody>
      </p:sp>
    </p:spTree>
    <p:extLst>
      <p:ext uri="{BB962C8B-B14F-4D97-AF65-F5344CB8AC3E}">
        <p14:creationId xmlns:p14="http://schemas.microsoft.com/office/powerpoint/2010/main" val="127585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Światopogląd – dyskusja definicji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Definicja</a:t>
            </a:r>
          </a:p>
          <a:p>
            <a:pPr marL="457200" lvl="1" indent="0">
              <a:buNone/>
            </a:pPr>
            <a:r>
              <a:rPr lang="pl-PL" b="1" dirty="0"/>
              <a:t>Światopogląd</a:t>
            </a:r>
            <a:r>
              <a:rPr lang="pl-PL" dirty="0"/>
              <a:t> to osobisty opis rzeczywistości oraz Boga i Jego relacji z nią.</a:t>
            </a:r>
          </a:p>
          <a:p>
            <a:endParaRPr lang="pl-PL" dirty="0"/>
          </a:p>
          <a:p>
            <a:r>
              <a:rPr lang="pl-PL" dirty="0"/>
              <a:t>Moje wcześniejsze definicje: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b="1" dirty="0"/>
              <a:t>Światopogląd</a:t>
            </a:r>
            <a:r>
              <a:rPr lang="pl-PL" dirty="0"/>
              <a:t> to osobisty opis Boga i rzeczywistości.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b="1" dirty="0"/>
              <a:t>Światopogląd</a:t>
            </a:r>
            <a:r>
              <a:rPr lang="pl-PL" dirty="0"/>
              <a:t> to rzadko zmieniany komplet przekonań człowieka (lub grupy ludzi) odnośnie rzeczywistości.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b="1" dirty="0"/>
              <a:t>Światopogląd</a:t>
            </a:r>
            <a:r>
              <a:rPr lang="pl-PL" dirty="0"/>
              <a:t> to suma wiedzy i wiary danej osoby.</a:t>
            </a:r>
          </a:p>
          <a:p>
            <a:r>
              <a:rPr lang="pl-PL" dirty="0"/>
              <a:t>Wikipedia ('2017)</a:t>
            </a:r>
          </a:p>
          <a:p>
            <a:pPr lvl="1"/>
            <a:r>
              <a:rPr lang="pl-PL" b="1" dirty="0"/>
              <a:t>Światopogląd</a:t>
            </a:r>
            <a:r>
              <a:rPr lang="pl-PL" dirty="0"/>
              <a:t> – względnie stały zespół przekonań i opinii (często wartościujących) na temat otaczającego świata, czerpanych z rozmaitych dziedzin kultury, głównie z nauki, sztuki, religii i filozofii.</a:t>
            </a:r>
          </a:p>
          <a:p>
            <a:r>
              <a:rPr lang="pl-PL" dirty="0"/>
              <a:t>Więcej: </a:t>
            </a:r>
            <a:r>
              <a:rPr lang="pl-PL" dirty="0">
                <a:sym typeface="Wingdings"/>
              </a:rPr>
              <a:t> </a:t>
            </a:r>
            <a:r>
              <a:rPr lang="pl-PL" b="1" dirty="0">
                <a:sym typeface="Wingdings"/>
              </a:rPr>
              <a:t>Ś</a:t>
            </a:r>
            <a:r>
              <a:rPr lang="pl-PL" b="1" dirty="0"/>
              <a:t>wiatopogląd a Prawda</a:t>
            </a:r>
          </a:p>
        </p:txBody>
      </p:sp>
    </p:spTree>
    <p:extLst>
      <p:ext uri="{BB962C8B-B14F-4D97-AF65-F5344CB8AC3E}">
        <p14:creationId xmlns:p14="http://schemas.microsoft.com/office/powerpoint/2010/main" val="104177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Główne pytania światopoglądu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4400" dirty="0"/>
              <a:t>Skąd jestem?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4400" dirty="0"/>
              <a:t>Kim jestem?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4400" dirty="0"/>
              <a:t>Dokąd zmierzam?</a:t>
            </a:r>
          </a:p>
        </p:txBody>
      </p:sp>
    </p:spTree>
    <p:extLst>
      <p:ext uri="{BB962C8B-B14F-4D97-AF65-F5344CB8AC3E}">
        <p14:creationId xmlns:p14="http://schemas.microsoft.com/office/powerpoint/2010/main" val="160759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Podział światopoglądów </a:t>
            </a:r>
            <a:br>
              <a:rPr lang="pl-PL" sz="4000" dirty="0"/>
            </a:br>
            <a:r>
              <a:rPr lang="pl-PL" sz="4000" dirty="0"/>
              <a:t>ze względu na używanie logiki</a:t>
            </a:r>
          </a:p>
        </p:txBody>
      </p:sp>
      <p:sp>
        <p:nvSpPr>
          <p:cNvPr id="4" name="Zaokrąglony prostokąt 3"/>
          <p:cNvSpPr/>
          <p:nvPr/>
        </p:nvSpPr>
        <p:spPr>
          <a:xfrm>
            <a:off x="1658459" y="1690688"/>
            <a:ext cx="3690290" cy="4711425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Osoba wyznająca światopogląd nie używa logiki.</a:t>
            </a:r>
          </a:p>
        </p:txBody>
      </p:sp>
      <p:sp>
        <p:nvSpPr>
          <p:cNvPr id="5" name="Zaokrąglony prostokąt 4"/>
          <p:cNvSpPr/>
          <p:nvPr/>
        </p:nvSpPr>
        <p:spPr>
          <a:xfrm>
            <a:off x="5842084" y="1690687"/>
            <a:ext cx="4727593" cy="4711425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Tworzony światopogląd wyrażany jest za pomocą zdań, dających się wartościować. Można używać logiki.</a:t>
            </a:r>
          </a:p>
        </p:txBody>
      </p:sp>
      <p:cxnSp>
        <p:nvCxnSpPr>
          <p:cNvPr id="7" name="Łącznik prostoliniowy 6"/>
          <p:cNvCxnSpPr/>
          <p:nvPr/>
        </p:nvCxnSpPr>
        <p:spPr>
          <a:xfrm flipV="1">
            <a:off x="5652859" y="1556792"/>
            <a:ext cx="10812" cy="5112567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Tekstowe 8"/>
          <p:cNvSpPr txBox="1"/>
          <p:nvPr/>
        </p:nvSpPr>
        <p:spPr>
          <a:xfrm rot="16200000">
            <a:off x="3690352" y="3159949"/>
            <a:ext cx="3575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Kryterium używania logiki</a:t>
            </a:r>
          </a:p>
        </p:txBody>
      </p:sp>
      <p:sp>
        <p:nvSpPr>
          <p:cNvPr id="12" name="Strzałka w lewo i prawo 11"/>
          <p:cNvSpPr/>
          <p:nvPr/>
        </p:nvSpPr>
        <p:spPr>
          <a:xfrm>
            <a:off x="3955499" y="4934655"/>
            <a:ext cx="3394720" cy="13894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/>
              <a:t>Sprzeczność,</a:t>
            </a:r>
          </a:p>
          <a:p>
            <a:pPr algn="ctr"/>
            <a:r>
              <a:rPr lang="pl-PL" sz="2000" dirty="0"/>
              <a:t>choć trudno ją wykazać</a:t>
            </a:r>
          </a:p>
        </p:txBody>
      </p:sp>
    </p:spTree>
    <p:extLst>
      <p:ext uri="{BB962C8B-B14F-4D97-AF65-F5344CB8AC3E}">
        <p14:creationId xmlns:p14="http://schemas.microsoft.com/office/powerpoint/2010/main" val="70256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Podział </a:t>
            </a:r>
            <a:r>
              <a:rPr lang="pl-PL" sz="4000"/>
              <a:t>światopoglądów </a:t>
            </a:r>
            <a:br>
              <a:rPr lang="pl-PL" sz="4000"/>
            </a:br>
            <a:r>
              <a:rPr lang="pl-PL" sz="4000"/>
              <a:t>z </a:t>
            </a:r>
            <a:r>
              <a:rPr lang="pl-PL" sz="4000" dirty="0"/>
              <a:t>uwagi na istnienie Boga</a:t>
            </a:r>
          </a:p>
        </p:txBody>
      </p:sp>
      <p:sp>
        <p:nvSpPr>
          <p:cNvPr id="4" name="Zaokrąglony prostokąt 3"/>
          <p:cNvSpPr/>
          <p:nvPr/>
        </p:nvSpPr>
        <p:spPr>
          <a:xfrm>
            <a:off x="1658459" y="1690688"/>
            <a:ext cx="3690290" cy="4711425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Osoba wyznająca światopogląd nie używa logiki.</a:t>
            </a:r>
          </a:p>
        </p:txBody>
      </p:sp>
      <p:sp>
        <p:nvSpPr>
          <p:cNvPr id="5" name="Zaokrąglony prostokąt 4"/>
          <p:cNvSpPr/>
          <p:nvPr/>
        </p:nvSpPr>
        <p:spPr>
          <a:xfrm>
            <a:off x="5842084" y="1690688"/>
            <a:ext cx="4727593" cy="2104104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Bóg (Stwórca) istnieje i jest oddzielony od kosmosu (wszechświata), który stworzył. </a:t>
            </a:r>
          </a:p>
        </p:txBody>
      </p:sp>
      <p:sp>
        <p:nvSpPr>
          <p:cNvPr id="6" name="Zaokrąglony prostokąt 5"/>
          <p:cNvSpPr/>
          <p:nvPr/>
        </p:nvSpPr>
        <p:spPr>
          <a:xfrm>
            <a:off x="5842084" y="4298009"/>
            <a:ext cx="4727593" cy="2104104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Tylko kosmos (wszechświat) istnieje (zawsze istniał, będzie istniał).</a:t>
            </a:r>
          </a:p>
        </p:txBody>
      </p:sp>
      <p:cxnSp>
        <p:nvCxnSpPr>
          <p:cNvPr id="7" name="Łącznik prostoliniowy 6"/>
          <p:cNvCxnSpPr/>
          <p:nvPr/>
        </p:nvCxnSpPr>
        <p:spPr>
          <a:xfrm flipV="1">
            <a:off x="5652859" y="1556792"/>
            <a:ext cx="10812" cy="5112567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Tekstowe 8"/>
          <p:cNvSpPr txBox="1"/>
          <p:nvPr/>
        </p:nvSpPr>
        <p:spPr>
          <a:xfrm rot="16200000">
            <a:off x="4154608" y="2695693"/>
            <a:ext cx="2647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Kryterium używania logiki</a:t>
            </a:r>
          </a:p>
        </p:txBody>
      </p:sp>
      <p:cxnSp>
        <p:nvCxnSpPr>
          <p:cNvPr id="10" name="Łącznik prostoliniowy 6"/>
          <p:cNvCxnSpPr/>
          <p:nvPr/>
        </p:nvCxnSpPr>
        <p:spPr>
          <a:xfrm>
            <a:off x="5842084" y="4070708"/>
            <a:ext cx="4609606" cy="0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Tekstowe 10"/>
          <p:cNvSpPr txBox="1"/>
          <p:nvPr/>
        </p:nvSpPr>
        <p:spPr>
          <a:xfrm>
            <a:off x="5756053" y="3743743"/>
            <a:ext cx="3420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Logiczne zaprzeczenie</a:t>
            </a:r>
          </a:p>
        </p:txBody>
      </p:sp>
    </p:spTree>
    <p:extLst>
      <p:ext uri="{BB962C8B-B14F-4D97-AF65-F5344CB8AC3E}">
        <p14:creationId xmlns:p14="http://schemas.microsoft.com/office/powerpoint/2010/main" val="66259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Klasyfikacja światopoglądów </a:t>
            </a:r>
            <a:br>
              <a:rPr lang="pl-PL" dirty="0"/>
            </a:br>
            <a:r>
              <a:rPr lang="pl-PL" dirty="0"/>
              <a:t>i pierwsza próba ich nazwania</a:t>
            </a:r>
          </a:p>
        </p:txBody>
      </p:sp>
      <p:sp>
        <p:nvSpPr>
          <p:cNvPr id="4" name="Zaokrąglony prostokąt 3"/>
          <p:cNvSpPr/>
          <p:nvPr/>
        </p:nvSpPr>
        <p:spPr>
          <a:xfrm>
            <a:off x="1658459" y="1690688"/>
            <a:ext cx="3690290" cy="4711425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dirty="0">
                <a:solidFill>
                  <a:schemeClr val="accent1">
                    <a:lumMod val="50000"/>
                  </a:schemeClr>
                </a:solidFill>
              </a:rPr>
              <a:t>Panteizm</a:t>
            </a:r>
          </a:p>
        </p:txBody>
      </p:sp>
      <p:sp>
        <p:nvSpPr>
          <p:cNvPr id="5" name="Zaokrąglony prostokąt 4"/>
          <p:cNvSpPr/>
          <p:nvPr/>
        </p:nvSpPr>
        <p:spPr>
          <a:xfrm>
            <a:off x="5842084" y="1690688"/>
            <a:ext cx="4727593" cy="2104104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dirty="0">
                <a:solidFill>
                  <a:schemeClr val="accent1">
                    <a:lumMod val="50000"/>
                  </a:schemeClr>
                </a:solidFill>
              </a:rPr>
              <a:t>Teizm</a:t>
            </a:r>
          </a:p>
        </p:txBody>
      </p:sp>
      <p:sp>
        <p:nvSpPr>
          <p:cNvPr id="6" name="Zaokrąglony prostokąt 5"/>
          <p:cNvSpPr/>
          <p:nvPr/>
        </p:nvSpPr>
        <p:spPr>
          <a:xfrm>
            <a:off x="5842084" y="4298009"/>
            <a:ext cx="4727593" cy="2104104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dirty="0">
                <a:solidFill>
                  <a:schemeClr val="accent1">
                    <a:lumMod val="50000"/>
                  </a:schemeClr>
                </a:solidFill>
              </a:rPr>
              <a:t>Ateizm (materializm, naturalizm)</a:t>
            </a:r>
          </a:p>
        </p:txBody>
      </p:sp>
      <p:cxnSp>
        <p:nvCxnSpPr>
          <p:cNvPr id="7" name="Łącznik prostoliniowy 6"/>
          <p:cNvCxnSpPr/>
          <p:nvPr/>
        </p:nvCxnSpPr>
        <p:spPr>
          <a:xfrm flipV="1">
            <a:off x="5652859" y="1556792"/>
            <a:ext cx="10812" cy="5112567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Tekstowe 8"/>
          <p:cNvSpPr txBox="1"/>
          <p:nvPr/>
        </p:nvSpPr>
        <p:spPr>
          <a:xfrm rot="16200000">
            <a:off x="4154608" y="2695693"/>
            <a:ext cx="2647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Kryterium używania logiki</a:t>
            </a:r>
          </a:p>
        </p:txBody>
      </p:sp>
      <p:cxnSp>
        <p:nvCxnSpPr>
          <p:cNvPr id="10" name="Łącznik prostoliniowy 6"/>
          <p:cNvCxnSpPr/>
          <p:nvPr/>
        </p:nvCxnSpPr>
        <p:spPr>
          <a:xfrm>
            <a:off x="5842084" y="4070708"/>
            <a:ext cx="4609606" cy="0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Tekstowe 10"/>
          <p:cNvSpPr txBox="1"/>
          <p:nvPr/>
        </p:nvSpPr>
        <p:spPr>
          <a:xfrm>
            <a:off x="5756053" y="3743743"/>
            <a:ext cx="3420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Logiczne zaprzeczenie</a:t>
            </a:r>
          </a:p>
        </p:txBody>
      </p:sp>
      <p:sp>
        <p:nvSpPr>
          <p:cNvPr id="12" name="Strzałka w lewo i prawo 11"/>
          <p:cNvSpPr/>
          <p:nvPr/>
        </p:nvSpPr>
        <p:spPr>
          <a:xfrm rot="16200000">
            <a:off x="8116936" y="3317694"/>
            <a:ext cx="3394720" cy="13894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/>
              <a:t>Logiczna sprzeczność: </a:t>
            </a:r>
            <a:br>
              <a:rPr lang="pl-PL" sz="2000" dirty="0"/>
            </a:br>
            <a:r>
              <a:rPr lang="pl-PL" sz="2000" dirty="0"/>
              <a:t>istnieje lub nie istnieje.</a:t>
            </a:r>
          </a:p>
        </p:txBody>
      </p:sp>
    </p:spTree>
    <p:extLst>
      <p:ext uri="{BB962C8B-B14F-4D97-AF65-F5344CB8AC3E}">
        <p14:creationId xmlns:p14="http://schemas.microsoft.com/office/powerpoint/2010/main" val="154829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</TotalTime>
  <Words>956</Words>
  <Application>Microsoft Macintosh PowerPoint</Application>
  <PresentationFormat>Panoramiczny</PresentationFormat>
  <Paragraphs>184</Paragraphs>
  <Slides>32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38" baseType="lpstr">
      <vt:lpstr>Calibri</vt:lpstr>
      <vt:lpstr>Calibri Light</vt:lpstr>
      <vt:lpstr>Mangal</vt:lpstr>
      <vt:lpstr>Wingdings</vt:lpstr>
      <vt:lpstr>Arial</vt:lpstr>
      <vt:lpstr>Motyw pakietu Office</vt:lpstr>
      <vt:lpstr>Klasyfikacja światopoglądów</vt:lpstr>
      <vt:lpstr>Klasyfikacja światopoglądów</vt:lpstr>
      <vt:lpstr>Światopogląd (Wikipedia ’2017)</vt:lpstr>
      <vt:lpstr>Światopogląd</vt:lpstr>
      <vt:lpstr>Światopogląd – dyskusja definicji</vt:lpstr>
      <vt:lpstr>Główne pytania światopoglądu</vt:lpstr>
      <vt:lpstr>Podział światopoglądów  ze względu na używanie logiki</vt:lpstr>
      <vt:lpstr>Podział światopoglądów  z uwagi na istnienie Boga</vt:lpstr>
      <vt:lpstr>Klasyfikacja światopoglądów  i pierwsza próba ich nazwania</vt:lpstr>
      <vt:lpstr>Klasyfikacja światopoglądów: 3 wystarczą</vt:lpstr>
      <vt:lpstr>Klasyfikacja światopoglądów</vt:lpstr>
      <vt:lpstr>Panteizm</vt:lpstr>
      <vt:lpstr>Teizm i ateizm</vt:lpstr>
      <vt:lpstr>Teizm i ateizm oraz główna różniąca je idea.</vt:lpstr>
      <vt:lpstr>Teizm</vt:lpstr>
      <vt:lpstr>Ateizm (materializm, naturalizm)</vt:lpstr>
      <vt:lpstr>Budowanie światopoglądu</vt:lpstr>
      <vt:lpstr>Credo. Wyznanie wiary. Moja pierwotna dogmatyka</vt:lpstr>
      <vt:lpstr>koniec</vt:lpstr>
      <vt:lpstr>Prawda a światopogląd</vt:lpstr>
      <vt:lpstr>Materializm – tylko materia w systemie</vt:lpstr>
      <vt:lpstr>Wyciągamy wnioski (2): Budowanie własnego Ś.</vt:lpstr>
      <vt:lpstr>Wnioski z definicji: Budowanie własnego Ś.</vt:lpstr>
      <vt:lpstr>Definicja</vt:lpstr>
      <vt:lpstr>Prawda i Światopogląd</vt:lpstr>
      <vt:lpstr>Ś i P jako zbiory zdań</vt:lpstr>
      <vt:lpstr>Relacja P. do Ś.</vt:lpstr>
      <vt:lpstr>Lepiej zbadać zgodność z Rzeczywistością</vt:lpstr>
      <vt:lpstr>Na czym budować?</vt:lpstr>
      <vt:lpstr>Prezentacja programu PowerPoint</vt:lpstr>
      <vt:lpstr>Pan Jezus powiedział</vt:lpstr>
      <vt:lpstr>Wszystkie tasiemce są pasożytami.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Wojciech Apel</dc:creator>
  <cp:lastModifiedBy>Wojciech Apel</cp:lastModifiedBy>
  <cp:revision>64</cp:revision>
  <cp:lastPrinted>2018-10-30T13:10:24Z</cp:lastPrinted>
  <dcterms:created xsi:type="dcterms:W3CDTF">2018-05-18T15:30:11Z</dcterms:created>
  <dcterms:modified xsi:type="dcterms:W3CDTF">2018-10-30T20:42:34Z</dcterms:modified>
</cp:coreProperties>
</file>